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6858000" cx="12192000"/>
  <p:notesSz cx="6858000" cy="9144000"/>
  <p:embeddedFontLst>
    <p:embeddedFont>
      <p:font typeface="Play"/>
      <p:regular r:id="rId15"/>
      <p:bold r:id="rId16"/>
    </p:embeddedFont>
    <p:embeddedFont>
      <p:font typeface="Overlock"/>
      <p:regular r:id="rId17"/>
      <p:bold r:id="rId18"/>
      <p:italic r:id="rId19"/>
      <p:boldItalic r:id="rId20"/>
    </p:embeddedFont>
    <p:embeddedFont>
      <p:font typeface="Roboto Medium"/>
      <p:regular r:id="rId21"/>
      <p:bold r:id="rId22"/>
      <p:italic r:id="rId23"/>
      <p:boldItalic r:id="rId24"/>
    </p:embeddedFont>
    <p:embeddedFont>
      <p:font typeface="Roboto"/>
      <p:regular r:id="rId25"/>
      <p:bold r:id="rId26"/>
      <p:italic r:id="rId27"/>
      <p:boldItalic r:id="rId28"/>
    </p:embeddedFont>
    <p:embeddedFont>
      <p:font typeface="Poppins"/>
      <p:regular r:id="rId29"/>
      <p:bold r:id="rId30"/>
      <p:italic r:id="rId31"/>
      <p:boldItalic r:id="rId32"/>
    </p:embeddedFont>
    <p:embeddedFont>
      <p:font typeface="Roboto Condensed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7" roundtripDataSignature="AMtx7miwjMC1UzPZABMyTxUTeQadOGbh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D7B0B8F-3B8A-4822-BBC7-3B0C8EA64906}">
  <a:tblStyle styleId="{0D7B0B8F-3B8A-4822-BBC7-3B0C8EA64906}" styleName="Table_0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fill>
          <a:solidFill>
            <a:srgbClr val="CAD1D8"/>
          </a:solidFill>
        </a:fill>
      </a:tcStyle>
    </a:band1H>
    <a:band2H>
      <a:tcTxStyle/>
    </a:band2H>
    <a:band1V>
      <a:tcTxStyle/>
      <a:tcStyle>
        <a:fill>
          <a:solidFill>
            <a:srgbClr val="CAD1D8"/>
          </a:solidFill>
        </a:fill>
      </a:tcStyle>
    </a:band1V>
    <a:band2V>
      <a:tcTxStyle/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043AF327-97AB-49AE-91C8-0092C1698636}" styleName="Table_1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F0E7"/>
          </a:solidFill>
        </a:fill>
      </a:tcStyle>
    </a:wholeTbl>
    <a:band1H>
      <a:tcTxStyle/>
      <a:tcStyle>
        <a:fill>
          <a:solidFill>
            <a:srgbClr val="CFE1CC"/>
          </a:solidFill>
        </a:fill>
      </a:tcStyle>
    </a:band1H>
    <a:band2H>
      <a:tcTxStyle/>
    </a:band2H>
    <a:band1V>
      <a:tcTxStyle/>
      <a:tcStyle>
        <a:fill>
          <a:solidFill>
            <a:srgbClr val="CFE1CC"/>
          </a:solidFill>
        </a:fill>
      </a:tcStyle>
    </a:band1V>
    <a:band2V>
      <a:tcTxStyle/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6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6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6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6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verlock-boldItalic.fntdata"/><Relationship Id="rId22" Type="http://schemas.openxmlformats.org/officeDocument/2006/relationships/font" Target="fonts/RobotoMedium-bold.fntdata"/><Relationship Id="rId21" Type="http://schemas.openxmlformats.org/officeDocument/2006/relationships/font" Target="fonts/RobotoMedium-regular.fntdata"/><Relationship Id="rId24" Type="http://schemas.openxmlformats.org/officeDocument/2006/relationships/font" Target="fonts/RobotoMedium-boldItalic.fntdata"/><Relationship Id="rId23" Type="http://schemas.openxmlformats.org/officeDocument/2006/relationships/font" Target="fonts/Roboto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-italic.fntdata"/><Relationship Id="rId30" Type="http://schemas.openxmlformats.org/officeDocument/2006/relationships/font" Target="fonts/Poppins-bold.fntdata"/><Relationship Id="rId11" Type="http://schemas.openxmlformats.org/officeDocument/2006/relationships/slide" Target="slides/slide5.xml"/><Relationship Id="rId33" Type="http://schemas.openxmlformats.org/officeDocument/2006/relationships/font" Target="fonts/RobotoCondensed-regular.fntdata"/><Relationship Id="rId10" Type="http://schemas.openxmlformats.org/officeDocument/2006/relationships/slide" Target="slides/slide4.xml"/><Relationship Id="rId32" Type="http://schemas.openxmlformats.org/officeDocument/2006/relationships/font" Target="fonts/Poppins-boldItalic.fntdata"/><Relationship Id="rId13" Type="http://schemas.openxmlformats.org/officeDocument/2006/relationships/slide" Target="slides/slide7.xml"/><Relationship Id="rId35" Type="http://schemas.openxmlformats.org/officeDocument/2006/relationships/font" Target="fonts/RobotoCondensed-italic.fntdata"/><Relationship Id="rId12" Type="http://schemas.openxmlformats.org/officeDocument/2006/relationships/slide" Target="slides/slide6.xml"/><Relationship Id="rId34" Type="http://schemas.openxmlformats.org/officeDocument/2006/relationships/font" Target="fonts/RobotoCondensed-bold.fntdata"/><Relationship Id="rId15" Type="http://schemas.openxmlformats.org/officeDocument/2006/relationships/font" Target="fonts/Play-regular.fntdata"/><Relationship Id="rId37" Type="http://customschemas.google.com/relationships/presentationmetadata" Target="metadata"/><Relationship Id="rId14" Type="http://schemas.openxmlformats.org/officeDocument/2006/relationships/slide" Target="slides/slide8.xml"/><Relationship Id="rId36" Type="http://schemas.openxmlformats.org/officeDocument/2006/relationships/font" Target="fonts/RobotoCondensed-boldItalic.fntdata"/><Relationship Id="rId17" Type="http://schemas.openxmlformats.org/officeDocument/2006/relationships/font" Target="fonts/Overlock-regular.fntdata"/><Relationship Id="rId16" Type="http://schemas.openxmlformats.org/officeDocument/2006/relationships/font" Target="fonts/Play-bold.fntdata"/><Relationship Id="rId19" Type="http://schemas.openxmlformats.org/officeDocument/2006/relationships/font" Target="fonts/Overlock-italic.fntdata"/><Relationship Id="rId18" Type="http://schemas.openxmlformats.org/officeDocument/2006/relationships/font" Target="fonts/Overlock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2489464865_0_122:notes"/>
          <p:cNvSpPr txBox="1"/>
          <p:nvPr>
            <p:ph idx="1" type="body"/>
          </p:nvPr>
        </p:nvSpPr>
        <p:spPr>
          <a:xfrm>
            <a:off x="685834" y="4400550"/>
            <a:ext cx="54867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22489464865_0_122:notes"/>
          <p:cNvSpPr/>
          <p:nvPr>
            <p:ph idx="2" type="sldImg"/>
          </p:nvPr>
        </p:nvSpPr>
        <p:spPr>
          <a:xfrm>
            <a:off x="426948" y="1143366"/>
            <a:ext cx="60045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2489464865_0_128:notes"/>
          <p:cNvSpPr/>
          <p:nvPr>
            <p:ph idx="2" type="sldImg"/>
          </p:nvPr>
        </p:nvSpPr>
        <p:spPr>
          <a:xfrm>
            <a:off x="426948" y="1143366"/>
            <a:ext cx="60045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22489464865_0_128:notes"/>
          <p:cNvSpPr txBox="1"/>
          <p:nvPr>
            <p:ph idx="1" type="body"/>
          </p:nvPr>
        </p:nvSpPr>
        <p:spPr>
          <a:xfrm>
            <a:off x="685834" y="4400550"/>
            <a:ext cx="54867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Les populations spéciales désignent des groupes d'individus qui, en raison de </a:t>
            </a:r>
            <a:r>
              <a:rPr b="1" lang="en-US" sz="1200">
                <a:latin typeface="Arial"/>
                <a:ea typeface="Arial"/>
                <a:cs typeface="Arial"/>
                <a:sym typeface="Arial"/>
              </a:rPr>
              <a:t>caractéristiques biologiques</a:t>
            </a:r>
            <a:r>
              <a:rPr lang="en-US" sz="12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n-US" sz="1200">
                <a:latin typeface="Arial"/>
                <a:ea typeface="Arial"/>
                <a:cs typeface="Arial"/>
                <a:sym typeface="Arial"/>
              </a:rPr>
              <a:t>sociales, économiques ou environnementales spécifiques</a:t>
            </a:r>
            <a:r>
              <a:rPr lang="en-US" sz="1200">
                <a:latin typeface="Arial"/>
                <a:ea typeface="Arial"/>
                <a:cs typeface="Arial"/>
                <a:sym typeface="Arial"/>
              </a:rPr>
              <a:t>, présentent une vulnérabilité accrue face aux maladies infectieuses et </a:t>
            </a:r>
            <a:r>
              <a:rPr b="1" lang="en-US" sz="1200">
                <a:latin typeface="Arial"/>
                <a:ea typeface="Arial"/>
                <a:cs typeface="Arial"/>
                <a:sym typeface="Arial"/>
              </a:rPr>
              <a:t>requièrent des stratégies de vaccination adaptées</a:t>
            </a:r>
            <a:endParaRPr/>
          </a:p>
        </p:txBody>
      </p:sp>
      <p:sp>
        <p:nvSpPr>
          <p:cNvPr id="193" name="Google Shape;193;g22489464865_0_128:notes"/>
          <p:cNvSpPr txBox="1"/>
          <p:nvPr>
            <p:ph idx="12" type="sldNum"/>
          </p:nvPr>
        </p:nvSpPr>
        <p:spPr>
          <a:xfrm>
            <a:off x="3884805" y="8685214"/>
            <a:ext cx="29721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2489464865_0_237:notes"/>
          <p:cNvSpPr/>
          <p:nvPr>
            <p:ph idx="2" type="sldImg"/>
          </p:nvPr>
        </p:nvSpPr>
        <p:spPr>
          <a:xfrm>
            <a:off x="426948" y="1143366"/>
            <a:ext cx="60045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22489464865_0_237:notes"/>
          <p:cNvSpPr txBox="1"/>
          <p:nvPr>
            <p:ph idx="1" type="body"/>
          </p:nvPr>
        </p:nvSpPr>
        <p:spPr>
          <a:xfrm>
            <a:off x="685834" y="4400550"/>
            <a:ext cx="54867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Les populations spéciales désignent des groupes d'individus qui, en raison de </a:t>
            </a:r>
            <a:r>
              <a:rPr b="1" lang="en-US" sz="1200">
                <a:latin typeface="Arial"/>
                <a:ea typeface="Arial"/>
                <a:cs typeface="Arial"/>
                <a:sym typeface="Arial"/>
              </a:rPr>
              <a:t>caractéristiques biologiques</a:t>
            </a:r>
            <a:r>
              <a:rPr lang="en-US" sz="12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n-US" sz="1200">
                <a:latin typeface="Arial"/>
                <a:ea typeface="Arial"/>
                <a:cs typeface="Arial"/>
                <a:sym typeface="Arial"/>
              </a:rPr>
              <a:t>sociales, économiques ou environnementales spécifiques</a:t>
            </a:r>
            <a:r>
              <a:rPr lang="en-US" sz="1200">
                <a:latin typeface="Arial"/>
                <a:ea typeface="Arial"/>
                <a:cs typeface="Arial"/>
                <a:sym typeface="Arial"/>
              </a:rPr>
              <a:t>, présentent une vulnérabilité accrue face aux maladies infectieuses et </a:t>
            </a:r>
            <a:r>
              <a:rPr b="1" lang="en-US" sz="1200">
                <a:latin typeface="Arial"/>
                <a:ea typeface="Arial"/>
                <a:cs typeface="Arial"/>
                <a:sym typeface="Arial"/>
              </a:rPr>
              <a:t>requièrent des stratégies de vaccination adaptées</a:t>
            </a:r>
            <a:endParaRPr/>
          </a:p>
        </p:txBody>
      </p:sp>
      <p:sp>
        <p:nvSpPr>
          <p:cNvPr id="203" name="Google Shape;203;g22489464865_0_237:notes"/>
          <p:cNvSpPr txBox="1"/>
          <p:nvPr>
            <p:ph idx="12" type="sldNum"/>
          </p:nvPr>
        </p:nvSpPr>
        <p:spPr>
          <a:xfrm>
            <a:off x="3884805" y="8685214"/>
            <a:ext cx="29721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03692710f5c13ea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203692710f5c13ea_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03692710f5c13ea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203692710f5c13ea_2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03692710f5c13ea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203692710f5c13ea_2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03692710f5c13ea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203692710f5c13ea_3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2489464865_0_325:notes"/>
          <p:cNvSpPr txBox="1"/>
          <p:nvPr>
            <p:ph idx="1" type="body"/>
          </p:nvPr>
        </p:nvSpPr>
        <p:spPr>
          <a:xfrm>
            <a:off x="685834" y="4400550"/>
            <a:ext cx="54867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g22489464865_0_325:notes"/>
          <p:cNvSpPr/>
          <p:nvPr>
            <p:ph idx="2" type="sldImg"/>
          </p:nvPr>
        </p:nvSpPr>
        <p:spPr>
          <a:xfrm>
            <a:off x="426948" y="1143366"/>
            <a:ext cx="60045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2489464865_0_143"/>
          <p:cNvSpPr/>
          <p:nvPr/>
        </p:nvSpPr>
        <p:spPr>
          <a:xfrm>
            <a:off x="-50066" y="-19739"/>
            <a:ext cx="2528700" cy="6897600"/>
          </a:xfrm>
          <a:prstGeom prst="rect">
            <a:avLst/>
          </a:prstGeom>
          <a:gradFill>
            <a:gsLst>
              <a:gs pos="0">
                <a:srgbClr val="3A85B9"/>
              </a:gs>
              <a:gs pos="61000">
                <a:srgbClr val="2B527F"/>
              </a:gs>
              <a:gs pos="87000">
                <a:srgbClr val="FEFEFE"/>
              </a:gs>
              <a:gs pos="99000">
                <a:srgbClr val="2B527F"/>
              </a:gs>
              <a:gs pos="100000">
                <a:srgbClr val="336C9C"/>
              </a:gs>
            </a:gsLst>
            <a:lin ang="1890004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0" name="Google Shape;90;g22489464865_0_14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g22489464865_0_14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g22489464865_0_143"/>
          <p:cNvSpPr txBox="1"/>
          <p:nvPr>
            <p:ph type="ctrTitle"/>
          </p:nvPr>
        </p:nvSpPr>
        <p:spPr>
          <a:xfrm>
            <a:off x="2478731" y="805326"/>
            <a:ext cx="8760300" cy="22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400"/>
              <a:buFont typeface="Roboto Condensed"/>
              <a:buNone/>
              <a:defRPr b="1" i="0" sz="3400">
                <a:solidFill>
                  <a:srgbClr val="2F54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g22489464865_0_143"/>
          <p:cNvSpPr txBox="1"/>
          <p:nvPr>
            <p:ph idx="1" type="subTitle"/>
          </p:nvPr>
        </p:nvSpPr>
        <p:spPr>
          <a:xfrm>
            <a:off x="2478731" y="3292840"/>
            <a:ext cx="9144000" cy="25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2D5497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A logo with text on it&#10;&#10;Description automatically generated" id="94" name="Google Shape;94;g22489464865_0_1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84496" y="5389675"/>
            <a:ext cx="2328861" cy="96357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22489464865_0_143"/>
          <p:cNvSpPr txBox="1"/>
          <p:nvPr>
            <p:ph idx="2" type="body"/>
          </p:nvPr>
        </p:nvSpPr>
        <p:spPr>
          <a:xfrm>
            <a:off x="2478731" y="6052674"/>
            <a:ext cx="9144000" cy="5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  <a:defRPr b="1" i="1" sz="13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96" name="Google Shape;96;g22489464865_0_14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2478731" y="0"/>
            <a:ext cx="12575740" cy="6877739"/>
          </a:xfrm>
          <a:prstGeom prst="rect">
            <a:avLst/>
          </a:prstGeom>
          <a:noFill/>
          <a:ln>
            <a:noFill/>
          </a:ln>
          <a:effectLst>
            <a:outerShdw sx="1000" rotWithShape="0" algn="ctr" dir="300000" dist="50800" sy="1000">
              <a:schemeClr val="dk1"/>
            </a:outerShdw>
            <a:reflection blurRad="0" dir="5400000" dist="50800" endA="0" endPos="0" fadeDir="5400012" kx="0" rotWithShape="0" algn="bl" stPos="0" sy="-100000" ky="0"/>
          </a:effectLst>
        </p:spPr>
      </p:pic>
      <p:pic>
        <p:nvPicPr>
          <p:cNvPr descr="A black and white map&#10;&#10;Description automatically generated" id="97" name="Google Shape;97;g22489464865_0_143"/>
          <p:cNvPicPr preferRelativeResize="0"/>
          <p:nvPr/>
        </p:nvPicPr>
        <p:blipFill rotWithShape="1">
          <a:blip r:embed="rId4">
            <a:alphaModFix/>
          </a:blip>
          <a:srcRect b="0" l="19035" r="13437" t="0"/>
          <a:stretch/>
        </p:blipFill>
        <p:spPr>
          <a:xfrm>
            <a:off x="41103" y="124906"/>
            <a:ext cx="1823455" cy="2950359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/>
            </a:outerShdw>
          </a:effec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 1: Titre et contenu" type="obj">
  <p:cSld name="OBJEC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2489464865_0_153"/>
          <p:cNvSpPr txBox="1"/>
          <p:nvPr>
            <p:ph type="title"/>
          </p:nvPr>
        </p:nvSpPr>
        <p:spPr>
          <a:xfrm>
            <a:off x="838200" y="-13252"/>
            <a:ext cx="10515600" cy="11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3600"/>
              <a:buFont typeface="Roboto Condensed"/>
              <a:buNone/>
              <a:defRPr b="1" i="0" sz="3600">
                <a:solidFill>
                  <a:srgbClr val="4472C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g22489464865_0_153"/>
          <p:cNvSpPr txBox="1"/>
          <p:nvPr>
            <p:ph idx="1" type="body"/>
          </p:nvPr>
        </p:nvSpPr>
        <p:spPr>
          <a:xfrm>
            <a:off x="838200" y="1484243"/>
            <a:ext cx="10515600" cy="47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746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683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g22489464865_0_15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 2: Titre et contenu">
  <p:cSld name="Diapo 2: Titre et contenu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2489464865_0_157"/>
          <p:cNvSpPr txBox="1"/>
          <p:nvPr>
            <p:ph type="title"/>
          </p:nvPr>
        </p:nvSpPr>
        <p:spPr>
          <a:xfrm>
            <a:off x="838200" y="3568"/>
            <a:ext cx="10515600" cy="11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3600"/>
              <a:buFont typeface="Roboto Condensed"/>
              <a:buNone/>
              <a:defRPr b="1" i="0" sz="3600">
                <a:solidFill>
                  <a:srgbClr val="4472C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g22489464865_0_157"/>
          <p:cNvSpPr txBox="1"/>
          <p:nvPr>
            <p:ph idx="1" type="body"/>
          </p:nvPr>
        </p:nvSpPr>
        <p:spPr>
          <a:xfrm>
            <a:off x="838200" y="1457739"/>
            <a:ext cx="10515600" cy="47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746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683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g22489464865_0_15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 3: Titre et contenu">
  <p:cSld name="Diapo 3: Titre et contenu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2489464865_0_161"/>
          <p:cNvSpPr txBox="1"/>
          <p:nvPr>
            <p:ph type="title"/>
          </p:nvPr>
        </p:nvSpPr>
        <p:spPr>
          <a:xfrm>
            <a:off x="838200" y="0"/>
            <a:ext cx="10515600" cy="11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3600"/>
              <a:buFont typeface="Roboto Condensed"/>
              <a:buNone/>
              <a:defRPr b="1" i="0" sz="3600">
                <a:solidFill>
                  <a:srgbClr val="4472C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g22489464865_0_161"/>
          <p:cNvSpPr txBox="1"/>
          <p:nvPr>
            <p:ph idx="1" type="body"/>
          </p:nvPr>
        </p:nvSpPr>
        <p:spPr>
          <a:xfrm>
            <a:off x="838200" y="1444487"/>
            <a:ext cx="10515600" cy="47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746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683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619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g22489464865_0_16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 4: Titre et contenu">
  <p:cSld name="Diapo 4: Titre et contenu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2489464865_0_165"/>
          <p:cNvSpPr txBox="1"/>
          <p:nvPr>
            <p:ph type="title"/>
          </p:nvPr>
        </p:nvSpPr>
        <p:spPr>
          <a:xfrm>
            <a:off x="838200" y="-10946"/>
            <a:ext cx="10515600" cy="11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3600"/>
              <a:buFont typeface="Roboto Condensed"/>
              <a:buNone/>
              <a:defRPr b="1" i="0" sz="3600">
                <a:solidFill>
                  <a:srgbClr val="4472C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g22489464865_0_165"/>
          <p:cNvSpPr txBox="1"/>
          <p:nvPr>
            <p:ph idx="1" type="body"/>
          </p:nvPr>
        </p:nvSpPr>
        <p:spPr>
          <a:xfrm>
            <a:off x="838200" y="1338470"/>
            <a:ext cx="10515600" cy="48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746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683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619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g22489464865_0_16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merciements_1" showMasterSp="0">
  <p:cSld name="remerciements_1"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2489464865_0_16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g22489464865_0_16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logo with text on it&#10;&#10;Description automatically generated" id="117" name="Google Shape;117;g22489464865_0_1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84496" y="5389675"/>
            <a:ext cx="2328861" cy="96357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22489464865_0_169"/>
          <p:cNvSpPr/>
          <p:nvPr/>
        </p:nvSpPr>
        <p:spPr>
          <a:xfrm>
            <a:off x="-64059" y="-16774"/>
            <a:ext cx="2814300" cy="6874800"/>
          </a:xfrm>
          <a:prstGeom prst="rect">
            <a:avLst/>
          </a:prstGeom>
          <a:solidFill>
            <a:srgbClr val="86B0D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nternet outline" id="119" name="Google Shape;119;g22489464865_0_1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8940" y="5389675"/>
            <a:ext cx="278934" cy="27893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22489464865_0_169"/>
          <p:cNvSpPr txBox="1"/>
          <p:nvPr/>
        </p:nvSpPr>
        <p:spPr>
          <a:xfrm>
            <a:off x="9123696" y="5389675"/>
            <a:ext cx="30684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900"/>
              <a:buFont typeface="Roboto Condensed"/>
              <a:buNone/>
            </a:pPr>
            <a:r>
              <a:rPr b="1" i="0" lang="en-US" sz="900" u="none" cap="none" strike="noStrike">
                <a:solidFill>
                  <a:srgbClr val="2F54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https://who-ist-ca.github.io/Reunion-Annuelle-PEV/</a:t>
            </a:r>
            <a:endParaRPr b="1" i="0" sz="900" u="none" cap="none" strike="noStrike">
              <a:solidFill>
                <a:srgbClr val="2F54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1" name="Google Shape;121;g22489464865_0_169"/>
          <p:cNvSpPr/>
          <p:nvPr>
            <p:ph idx="2" type="pic"/>
          </p:nvPr>
        </p:nvSpPr>
        <p:spPr>
          <a:xfrm>
            <a:off x="9045053" y="0"/>
            <a:ext cx="3068400" cy="24228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g22489464865_0_169"/>
          <p:cNvSpPr/>
          <p:nvPr/>
        </p:nvSpPr>
        <p:spPr>
          <a:xfrm>
            <a:off x="1281124" y="5429916"/>
            <a:ext cx="1395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1" baseline="30000" i="0" lang="en-US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ème</a:t>
            </a:r>
            <a:endParaRPr b="1" baseline="30000" i="0" sz="5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22489464865_0_169"/>
          <p:cNvSpPr txBox="1"/>
          <p:nvPr/>
        </p:nvSpPr>
        <p:spPr>
          <a:xfrm>
            <a:off x="5893260" y="2958947"/>
            <a:ext cx="2118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800"/>
              <a:buFont typeface="Roboto Condensed"/>
              <a:buNone/>
            </a:pPr>
            <a:r>
              <a:rPr b="1" i="0" lang="en-US" sz="4800" u="none" cap="none" strike="noStrike">
                <a:solidFill>
                  <a:srgbClr val="2F54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MERCI !</a:t>
            </a:r>
            <a:endParaRPr b="1" i="0" sz="4800" u="none" cap="none" strike="noStrike">
              <a:solidFill>
                <a:srgbClr val="2F54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4" name="Google Shape;124;g22489464865_0_169"/>
          <p:cNvSpPr txBox="1"/>
          <p:nvPr/>
        </p:nvSpPr>
        <p:spPr>
          <a:xfrm>
            <a:off x="2750210" y="5529142"/>
            <a:ext cx="420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Roboto Condensed"/>
              <a:buNone/>
            </a:pPr>
            <a:r>
              <a:rPr b="1" i="0" lang="en-US" sz="1800" u="none" cap="none" strike="noStrike">
                <a:solidFill>
                  <a:srgbClr val="2F54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REUNION DES DIRECTEURS DU PROGRAMME ELARGI DE VACCINATION DE L’AFRIQUE CENTRALE, KINSHASA, 2024</a:t>
            </a:r>
            <a:endParaRPr b="1" i="0" sz="1800" u="none" cap="none" strike="noStrike">
              <a:solidFill>
                <a:srgbClr val="2F54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descr="A black and white map&#10;&#10;Description automatically generated" id="125" name="Google Shape;125;g22489464865_0_169"/>
          <p:cNvPicPr preferRelativeResize="0"/>
          <p:nvPr/>
        </p:nvPicPr>
        <p:blipFill rotWithShape="1">
          <a:blip r:embed="rId4">
            <a:alphaModFix/>
          </a:blip>
          <a:srcRect b="0" l="19035" r="13437" t="0"/>
          <a:stretch/>
        </p:blipFill>
        <p:spPr>
          <a:xfrm>
            <a:off x="-64059" y="238669"/>
            <a:ext cx="2814269" cy="4553502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/>
            </a:outerShdw>
          </a:effec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 5: Titre et contenu">
  <p:cSld name="Diapo 5: Titre et contenu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2489464865_0_181"/>
          <p:cNvSpPr txBox="1"/>
          <p:nvPr>
            <p:ph type="title"/>
          </p:nvPr>
        </p:nvSpPr>
        <p:spPr>
          <a:xfrm>
            <a:off x="838200" y="681036"/>
            <a:ext cx="10515600" cy="79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boto Condensed"/>
              <a:buNone/>
              <a:defRPr b="1" i="0" sz="3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g22489464865_0_18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g22489464865_0_18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746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683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619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2489464865_0_185"/>
          <p:cNvSpPr/>
          <p:nvPr/>
        </p:nvSpPr>
        <p:spPr>
          <a:xfrm>
            <a:off x="-8858" y="-33714"/>
            <a:ext cx="12188400" cy="6872400"/>
          </a:xfrm>
          <a:prstGeom prst="rect">
            <a:avLst/>
          </a:prstGeom>
          <a:gradFill>
            <a:gsLst>
              <a:gs pos="0">
                <a:srgbClr val="2B527F"/>
              </a:gs>
              <a:gs pos="22000">
                <a:srgbClr val="2B527F"/>
              </a:gs>
              <a:gs pos="37000">
                <a:srgbClr val="336C9C"/>
              </a:gs>
              <a:gs pos="51000">
                <a:srgbClr val="3A85B9"/>
              </a:gs>
              <a:gs pos="70000">
                <a:srgbClr val="2395CE"/>
              </a:gs>
              <a:gs pos="100000">
                <a:srgbClr val="2395CE"/>
              </a:gs>
            </a:gsLst>
            <a:lin ang="1890004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2" name="Google Shape;132;g22489464865_0_185"/>
          <p:cNvSpPr txBox="1"/>
          <p:nvPr>
            <p:ph type="title"/>
          </p:nvPr>
        </p:nvSpPr>
        <p:spPr>
          <a:xfrm>
            <a:off x="838200" y="55999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boto Condensed"/>
              <a:buNone/>
              <a:defRPr b="1" i="0" sz="36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g22489464865_0_18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2489464865_0_189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Roboto Condensed"/>
              <a:buNone/>
              <a:defRPr b="1" i="0" sz="50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g22489464865_0_189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i="1" sz="24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37" name="Google Shape;137;g22489464865_0_189"/>
          <p:cNvSpPr txBox="1"/>
          <p:nvPr>
            <p:ph idx="12" type="sldNum"/>
          </p:nvPr>
        </p:nvSpPr>
        <p:spPr>
          <a:xfrm>
            <a:off x="8842093" y="63679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2489464865_0_193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"/>
              <a:buNone/>
              <a:defRPr b="1" i="0" sz="60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g22489464865_0_193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i="1" sz="2400">
                <a:solidFill>
                  <a:srgbClr val="8888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1" name="Google Shape;141;g22489464865_0_19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g22489464865_0_19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g22489464865_0_19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2489464865_0_199"/>
          <p:cNvSpPr txBox="1"/>
          <p:nvPr>
            <p:ph type="title"/>
          </p:nvPr>
        </p:nvSpPr>
        <p:spPr>
          <a:xfrm>
            <a:off x="838200" y="-19327"/>
            <a:ext cx="105156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boto Condensed"/>
              <a:buNone/>
              <a:defRPr b="1" i="0" sz="36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g22489464865_0_199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746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683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619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g22489464865_0_199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746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683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619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g22489464865_0_19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2489464865_0_204"/>
          <p:cNvSpPr txBox="1"/>
          <p:nvPr>
            <p:ph type="title"/>
          </p:nvPr>
        </p:nvSpPr>
        <p:spPr>
          <a:xfrm>
            <a:off x="839788" y="668337"/>
            <a:ext cx="105156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b="1" i="0" sz="36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22489464865_0_204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i="0" sz="24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2" name="Google Shape;152;g22489464865_0_204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746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683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619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g22489464865_0_204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b="0" i="0" sz="26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4" name="Google Shape;154;g22489464865_0_204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746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683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619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g22489464865_0_20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2489464865_0_211"/>
          <p:cNvSpPr txBox="1"/>
          <p:nvPr>
            <p:ph type="title"/>
          </p:nvPr>
        </p:nvSpPr>
        <p:spPr>
          <a:xfrm>
            <a:off x="838200" y="53001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boto Condensed"/>
              <a:buNone/>
              <a:defRPr b="1" i="0" sz="36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g22489464865_0_21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2489464865_0_214"/>
          <p:cNvSpPr txBox="1"/>
          <p:nvPr>
            <p:ph type="title"/>
          </p:nvPr>
        </p:nvSpPr>
        <p:spPr>
          <a:xfrm>
            <a:off x="836611" y="727023"/>
            <a:ext cx="3932100" cy="16002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 Condensed"/>
              <a:buNone/>
              <a:defRPr b="1" i="0" sz="32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g22489464865_0_214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  <a:defRPr b="0" i="0" sz="26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 sz="24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746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Char char="•"/>
              <a:defRPr b="0" i="0" sz="23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683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b="0" i="0" sz="22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619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Char char="•"/>
              <a:defRPr b="0" i="0" sz="21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2" name="Google Shape;162;g22489464865_0_214"/>
          <p:cNvSpPr txBox="1"/>
          <p:nvPr>
            <p:ph idx="2" type="body"/>
          </p:nvPr>
        </p:nvSpPr>
        <p:spPr>
          <a:xfrm>
            <a:off x="836612" y="2327223"/>
            <a:ext cx="3932100" cy="38115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i="0" sz="22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3" name="Google Shape;163;g22489464865_0_2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2489464865_0_219"/>
          <p:cNvSpPr txBox="1"/>
          <p:nvPr>
            <p:ph type="title"/>
          </p:nvPr>
        </p:nvSpPr>
        <p:spPr>
          <a:xfrm>
            <a:off x="836611" y="695146"/>
            <a:ext cx="3932100" cy="16002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 Condensed"/>
              <a:buNone/>
              <a:defRPr b="1" i="0" sz="32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g22489464865_0_219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g22489464865_0_219"/>
          <p:cNvSpPr txBox="1"/>
          <p:nvPr>
            <p:ph idx="1" type="body"/>
          </p:nvPr>
        </p:nvSpPr>
        <p:spPr>
          <a:xfrm>
            <a:off x="836612" y="2351266"/>
            <a:ext cx="3932100" cy="38115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0" i="0" sz="18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8" name="Google Shape;168;g22489464865_0_21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g22489464865_0_21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g22489464865_0_2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2489464865_0_226"/>
          <p:cNvSpPr txBox="1"/>
          <p:nvPr>
            <p:ph type="title"/>
          </p:nvPr>
        </p:nvSpPr>
        <p:spPr>
          <a:xfrm>
            <a:off x="838200" y="-19327"/>
            <a:ext cx="105156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Roboto Condensed"/>
              <a:buNone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g22489464865_0_226"/>
          <p:cNvSpPr txBox="1"/>
          <p:nvPr>
            <p:ph idx="1" type="body"/>
          </p:nvPr>
        </p:nvSpPr>
        <p:spPr>
          <a:xfrm rot="5400000">
            <a:off x="3710550" y="-1480872"/>
            <a:ext cx="47709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746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683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619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g22489464865_0_22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2489464865_0_230"/>
          <p:cNvSpPr txBox="1"/>
          <p:nvPr>
            <p:ph type="title"/>
          </p:nvPr>
        </p:nvSpPr>
        <p:spPr>
          <a:xfrm rot="5400000">
            <a:off x="7133400" y="2114581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Roboto Condensed"/>
              <a:buNone/>
              <a:defRPr b="1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g22489464865_0_230"/>
          <p:cNvSpPr txBox="1"/>
          <p:nvPr>
            <p:ph idx="1" type="body"/>
          </p:nvPr>
        </p:nvSpPr>
        <p:spPr>
          <a:xfrm rot="5400000">
            <a:off x="1878450" y="-517169"/>
            <a:ext cx="56538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746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683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619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g22489464865_0_23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03692710f5c13ea_19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g203692710f5c13ea_19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g203692710f5c13ea_19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19.xml"/><Relationship Id="rId22" Type="http://schemas.openxmlformats.org/officeDocument/2006/relationships/theme" Target="../theme/theme3.xml"/><Relationship Id="rId1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5.png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7.xml"/><Relationship Id="rId6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>
            <a:alpha val="65880"/>
          </a:schemeClr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2489464865_0_135"/>
          <p:cNvSpPr txBox="1"/>
          <p:nvPr>
            <p:ph type="title"/>
          </p:nvPr>
        </p:nvSpPr>
        <p:spPr>
          <a:xfrm>
            <a:off x="838200" y="-19327"/>
            <a:ext cx="105156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Roboto Condensed"/>
              <a:buNone/>
              <a:defRPr b="1" i="0" sz="4000" u="none" cap="none" strike="noStrike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g22489464865_0_135"/>
          <p:cNvSpPr txBox="1"/>
          <p:nvPr>
            <p:ph idx="1" type="body"/>
          </p:nvPr>
        </p:nvSpPr>
        <p:spPr>
          <a:xfrm>
            <a:off x="838200" y="1391478"/>
            <a:ext cx="10515600" cy="47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A9DB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A9DB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746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A9DB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683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A9DB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619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A9DB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g22489464865_0_13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logo on a black background&#10;&#10;Description automatically generated" id="84" name="Google Shape;84;g22489464865_0_13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5593" y="-47179"/>
            <a:ext cx="1588859" cy="6567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map of the united states&#10;&#10;Description automatically generated" id="85" name="Google Shape;85;g22489464865_0_1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501" y="-19327"/>
            <a:ext cx="620721" cy="62072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22489464865_0_135"/>
          <p:cNvSpPr/>
          <p:nvPr/>
        </p:nvSpPr>
        <p:spPr>
          <a:xfrm>
            <a:off x="-42040" y="-19328"/>
            <a:ext cx="880200" cy="6877200"/>
          </a:xfrm>
          <a:prstGeom prst="rect">
            <a:avLst/>
          </a:prstGeom>
          <a:solidFill>
            <a:srgbClr val="86B0D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and white map&#10;&#10;Description automatically generated" id="87" name="Google Shape;87;g22489464865_0_135"/>
          <p:cNvPicPr preferRelativeResize="0"/>
          <p:nvPr/>
        </p:nvPicPr>
        <p:blipFill rotWithShape="1">
          <a:blip r:embed="rId3">
            <a:alphaModFix/>
          </a:blip>
          <a:srcRect b="0" l="19035" r="13437" t="0"/>
          <a:stretch/>
        </p:blipFill>
        <p:spPr>
          <a:xfrm>
            <a:off x="-42040" y="2703442"/>
            <a:ext cx="930546" cy="1505628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/>
            </a:outerShdw>
          </a:effectLst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2489464865_0_122"/>
          <p:cNvSpPr txBox="1"/>
          <p:nvPr>
            <p:ph type="ctrTitle"/>
          </p:nvPr>
        </p:nvSpPr>
        <p:spPr>
          <a:xfrm>
            <a:off x="2478731" y="805326"/>
            <a:ext cx="8760300" cy="22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400"/>
              <a:buFont typeface="Roboto Condensed"/>
              <a:buNone/>
            </a:pPr>
            <a:r>
              <a:rPr lang="en-US"/>
              <a:t>REUNION DES DIRECTEURS DU PROGRAMME ELARGI DE VACCINATION DE L’AFRIQUE CENTRALE, KINSHASA, 2024</a:t>
            </a:r>
            <a:endParaRPr/>
          </a:p>
        </p:txBody>
      </p:sp>
      <p:sp>
        <p:nvSpPr>
          <p:cNvPr id="188" name="Google Shape;188;g22489464865_0_122"/>
          <p:cNvSpPr txBox="1"/>
          <p:nvPr>
            <p:ph idx="2" type="body"/>
          </p:nvPr>
        </p:nvSpPr>
        <p:spPr>
          <a:xfrm>
            <a:off x="2478731" y="6052674"/>
            <a:ext cx="9144000" cy="5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189" name="Google Shape;189;g22489464865_0_122"/>
          <p:cNvSpPr txBox="1"/>
          <p:nvPr>
            <p:ph idx="1" type="subTitle"/>
          </p:nvPr>
        </p:nvSpPr>
        <p:spPr>
          <a:xfrm>
            <a:off x="2478731" y="3292840"/>
            <a:ext cx="9144000" cy="25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Session: </a:t>
            </a:r>
            <a:r>
              <a:rPr b="1" lang="en-US"/>
              <a:t>Réponse vaccinale à l’épidémie de Mpox en RDC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/>
              <a:t>Pays: </a:t>
            </a:r>
            <a:r>
              <a:rPr lang="en-US"/>
              <a:t>République Démocratique du Congo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/>
              <a:t>Présentateur 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/>
              <a:t>Date: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2489464865_0_128"/>
          <p:cNvSpPr txBox="1"/>
          <p:nvPr>
            <p:ph type="title"/>
          </p:nvPr>
        </p:nvSpPr>
        <p:spPr>
          <a:xfrm>
            <a:off x="838200" y="27777"/>
            <a:ext cx="105156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/>
              <a:t>Situation épidémiologique </a:t>
            </a:r>
            <a:endParaRPr sz="3000"/>
          </a:p>
        </p:txBody>
      </p:sp>
      <p:sp>
        <p:nvSpPr>
          <p:cNvPr id="196" name="Google Shape;196;g22489464865_0_12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7" name="Google Shape;197;g22489464865_0_128"/>
          <p:cNvSpPr txBox="1"/>
          <p:nvPr/>
        </p:nvSpPr>
        <p:spPr>
          <a:xfrm>
            <a:off x="64135" y="1094105"/>
            <a:ext cx="6538500" cy="50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98" name="Google Shape;198;g22489464865_0_128"/>
          <p:cNvSpPr txBox="1"/>
          <p:nvPr/>
        </p:nvSpPr>
        <p:spPr>
          <a:xfrm>
            <a:off x="6468025" y="1163450"/>
            <a:ext cx="5595600" cy="55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347345" lvl="0" marL="342900" rtl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ct val="100000"/>
              <a:buFont typeface="Roboto"/>
              <a:buChar char="▪"/>
            </a:pPr>
            <a:r>
              <a:rPr lang="en-US" sz="2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1898 </a:t>
            </a: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 nouveaux cas suspects en la  semaine 34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indent="-347345" lvl="0" marL="342900" rtl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ct val="100000"/>
              <a:buFont typeface="Noto Sans Symbols"/>
              <a:buChar char="▪"/>
            </a:pPr>
            <a:r>
              <a:rPr lang="en-US" sz="2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45</a:t>
            </a: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 nouveaux décès (taux de </a:t>
            </a: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létalité</a:t>
            </a: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-US" sz="2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2.3</a:t>
            </a: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%)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indent="-347345" lvl="0" marL="342900" rtl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ct val="100000"/>
              <a:buFont typeface="Roboto"/>
              <a:buChar char="▪"/>
            </a:pPr>
            <a:r>
              <a:rPr lang="en-US" sz="2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242 </a:t>
            </a: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nouveaux cas confirmés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indent="-347345" lvl="0" marL="342900" rtl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ct val="100000"/>
              <a:buFont typeface="Roboto"/>
              <a:buChar char="▪"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Suspicion des cas de Mpox dans la prison centrale de Kisangani, </a:t>
            </a:r>
            <a:r>
              <a:rPr lang="en-US" sz="2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10 échantillons </a:t>
            </a: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ont été prélevées pour analyse, en attente des résultats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indent="-347345" lvl="0" marL="342900" rtl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ct val="100000"/>
              <a:buFont typeface="Roboto"/>
              <a:buChar char="▪"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Complétude des DPS Hotspots: 20/22 (95.4%)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indent="-347345" lvl="0" marL="342900" rtl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ct val="100000"/>
              <a:buFont typeface="Roboto"/>
              <a:buChar char="▪"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Cumul des cas suspects de la S1-S34 2024: </a:t>
            </a:r>
            <a:r>
              <a:rPr lang="en-US" sz="2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19 695 </a:t>
            </a: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cas suspects, 654</a:t>
            </a:r>
            <a:r>
              <a:rPr lang="en-US" sz="2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décès, soit </a:t>
            </a:r>
            <a:r>
              <a:rPr lang="en-US" sz="2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létalité de 3.3%</a:t>
            </a:r>
            <a:endParaRPr sz="28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7345" lvl="0" marL="34290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Pct val="100000"/>
              <a:buFont typeface="Roboto"/>
              <a:buChar char="▪"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Cumul des cas confirmés: 3 424 sur 9 775 échantillons analysés, soit une </a:t>
            </a:r>
            <a:r>
              <a:rPr lang="en-US" sz="2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positivité de 35.0%</a:t>
            </a:r>
            <a:endParaRPr sz="28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7345" lvl="0" marL="34290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Pct val="100000"/>
              <a:buFont typeface="Roboto"/>
              <a:buChar char="▪"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Taux de testing: 9 775 / 19 695 est de </a:t>
            </a:r>
            <a:r>
              <a:rPr lang="en-US" sz="2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49.6 %</a:t>
            </a:r>
            <a:endParaRPr sz="28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9" name="Google Shape;199;g22489464865_0_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823" y="1163440"/>
            <a:ext cx="5132150" cy="4531124"/>
          </a:xfrm>
          <a:prstGeom prst="rect">
            <a:avLst/>
          </a:prstGeom>
          <a:noFill/>
          <a:ln cap="flat" cmpd="sng" w="9525">
            <a:solidFill>
              <a:srgbClr val="15608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2489464865_0_237"/>
          <p:cNvSpPr txBox="1"/>
          <p:nvPr>
            <p:ph type="title"/>
          </p:nvPr>
        </p:nvSpPr>
        <p:spPr>
          <a:xfrm>
            <a:off x="838200" y="27777"/>
            <a:ext cx="105156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/>
              <a:t>Expérience du pays </a:t>
            </a:r>
            <a:endParaRPr sz="3000"/>
          </a:p>
        </p:txBody>
      </p:sp>
      <p:sp>
        <p:nvSpPr>
          <p:cNvPr id="206" name="Google Shape;206;g22489464865_0_23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7" name="Google Shape;207;g22489464865_0_237"/>
          <p:cNvSpPr/>
          <p:nvPr/>
        </p:nvSpPr>
        <p:spPr>
          <a:xfrm>
            <a:off x="9139243" y="1171151"/>
            <a:ext cx="2058900" cy="928800"/>
          </a:xfrm>
          <a:prstGeom prst="rect">
            <a:avLst/>
          </a:prstGeom>
          <a:solidFill>
            <a:srgbClr val="5ECBF4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Prévention &amp;Controle de l’infectionI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22489464865_0_237"/>
          <p:cNvSpPr/>
          <p:nvPr/>
        </p:nvSpPr>
        <p:spPr>
          <a:xfrm>
            <a:off x="9221557" y="2292331"/>
            <a:ext cx="2031000" cy="489600"/>
          </a:xfrm>
          <a:prstGeom prst="rect">
            <a:avLst/>
          </a:prstGeom>
          <a:solidFill>
            <a:srgbClr val="5ECBF4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Surveillance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22489464865_0_237"/>
          <p:cNvSpPr/>
          <p:nvPr/>
        </p:nvSpPr>
        <p:spPr>
          <a:xfrm>
            <a:off x="974425" y="1197199"/>
            <a:ext cx="1603200" cy="1111500"/>
          </a:xfrm>
          <a:prstGeom prst="rect">
            <a:avLst/>
          </a:prstGeom>
          <a:solidFill>
            <a:srgbClr val="81E49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Institut National de Santé Publique</a:t>
            </a: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22489464865_0_237"/>
          <p:cNvSpPr/>
          <p:nvPr/>
        </p:nvSpPr>
        <p:spPr>
          <a:xfrm>
            <a:off x="5690992" y="2759639"/>
            <a:ext cx="1527900" cy="812100"/>
          </a:xfrm>
          <a:prstGeom prst="rect">
            <a:avLst/>
          </a:prstGeom>
          <a:solidFill>
            <a:srgbClr val="F6C5AB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Administrative et financière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22489464865_0_237"/>
          <p:cNvSpPr/>
          <p:nvPr/>
        </p:nvSpPr>
        <p:spPr>
          <a:xfrm rot="-193394">
            <a:off x="2608332" y="1715235"/>
            <a:ext cx="373491" cy="21595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22489464865_0_237"/>
          <p:cNvSpPr/>
          <p:nvPr/>
        </p:nvSpPr>
        <p:spPr>
          <a:xfrm rot="-2818146">
            <a:off x="4620431" y="2326717"/>
            <a:ext cx="1148312" cy="25768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22489464865_0_237"/>
          <p:cNvSpPr/>
          <p:nvPr/>
        </p:nvSpPr>
        <p:spPr>
          <a:xfrm>
            <a:off x="3012690" y="1361913"/>
            <a:ext cx="1846800" cy="963900"/>
          </a:xfrm>
          <a:prstGeom prst="rect">
            <a:avLst/>
          </a:prstGeom>
          <a:solidFill>
            <a:srgbClr val="81E49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Centre des Opérations d’Urgences de Santé Publique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22489464865_0_237"/>
          <p:cNvSpPr/>
          <p:nvPr/>
        </p:nvSpPr>
        <p:spPr>
          <a:xfrm rot="-2818172">
            <a:off x="6819651" y="2794223"/>
            <a:ext cx="2481289" cy="20101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22489464865_0_237"/>
          <p:cNvSpPr/>
          <p:nvPr/>
        </p:nvSpPr>
        <p:spPr>
          <a:xfrm rot="-2395913">
            <a:off x="7213759" y="3167309"/>
            <a:ext cx="2108350" cy="22285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22489464865_0_237"/>
          <p:cNvSpPr/>
          <p:nvPr/>
        </p:nvSpPr>
        <p:spPr>
          <a:xfrm>
            <a:off x="5652914" y="1264132"/>
            <a:ext cx="1492200" cy="870300"/>
          </a:xfrm>
          <a:prstGeom prst="rect">
            <a:avLst/>
          </a:prstGeom>
          <a:solidFill>
            <a:srgbClr val="F6C5AB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Planification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22489464865_0_237"/>
          <p:cNvSpPr/>
          <p:nvPr/>
        </p:nvSpPr>
        <p:spPr>
          <a:xfrm>
            <a:off x="5641155" y="3793237"/>
            <a:ext cx="1424100" cy="792000"/>
          </a:xfrm>
          <a:prstGeom prst="rect">
            <a:avLst/>
          </a:prstGeom>
          <a:solidFill>
            <a:srgbClr val="F6C5AB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Opérations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22489464865_0_237"/>
          <p:cNvSpPr/>
          <p:nvPr/>
        </p:nvSpPr>
        <p:spPr>
          <a:xfrm rot="2157671">
            <a:off x="4848501" y="3818612"/>
            <a:ext cx="820963" cy="18635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22489464865_0_237"/>
          <p:cNvSpPr/>
          <p:nvPr/>
        </p:nvSpPr>
        <p:spPr>
          <a:xfrm rot="-1950638">
            <a:off x="7415042" y="3571331"/>
            <a:ext cx="1738189" cy="20277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22489464865_0_237"/>
          <p:cNvSpPr/>
          <p:nvPr/>
        </p:nvSpPr>
        <p:spPr>
          <a:xfrm>
            <a:off x="2947734" y="3213750"/>
            <a:ext cx="1848300" cy="740700"/>
          </a:xfrm>
          <a:prstGeom prst="rect">
            <a:avLst/>
          </a:prstGeom>
          <a:solidFill>
            <a:srgbClr val="81E49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Système de Gestion de l’Incident Mpox 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22489464865_0_237"/>
          <p:cNvSpPr/>
          <p:nvPr/>
        </p:nvSpPr>
        <p:spPr>
          <a:xfrm>
            <a:off x="3810077" y="2390712"/>
            <a:ext cx="226800" cy="758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22489464865_0_237"/>
          <p:cNvSpPr/>
          <p:nvPr/>
        </p:nvSpPr>
        <p:spPr>
          <a:xfrm rot="-2395224">
            <a:off x="5186926" y="3919144"/>
            <a:ext cx="134170" cy="165483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22489464865_0_237"/>
          <p:cNvSpPr/>
          <p:nvPr/>
        </p:nvSpPr>
        <p:spPr>
          <a:xfrm>
            <a:off x="5792905" y="5114178"/>
            <a:ext cx="1417200" cy="777300"/>
          </a:xfrm>
          <a:prstGeom prst="rect">
            <a:avLst/>
          </a:prstGeom>
          <a:solidFill>
            <a:srgbClr val="F6C5AB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Logistique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22489464865_0_237"/>
          <p:cNvSpPr/>
          <p:nvPr/>
        </p:nvSpPr>
        <p:spPr>
          <a:xfrm rot="-1341423">
            <a:off x="4885192" y="3266033"/>
            <a:ext cx="809985" cy="15665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22489464865_0_237"/>
          <p:cNvSpPr/>
          <p:nvPr/>
        </p:nvSpPr>
        <p:spPr>
          <a:xfrm>
            <a:off x="9221557" y="2904811"/>
            <a:ext cx="2031000" cy="521400"/>
          </a:xfrm>
          <a:prstGeom prst="rect">
            <a:avLst/>
          </a:prstGeom>
          <a:solidFill>
            <a:srgbClr val="5ECBF4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Laboratoire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22489464865_0_237"/>
          <p:cNvSpPr/>
          <p:nvPr/>
        </p:nvSpPr>
        <p:spPr>
          <a:xfrm>
            <a:off x="9221557" y="3513092"/>
            <a:ext cx="2031000" cy="459000"/>
          </a:xfrm>
          <a:prstGeom prst="rect">
            <a:avLst/>
          </a:prstGeom>
          <a:solidFill>
            <a:srgbClr val="5ECBF4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Prise en charge holistique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22489464865_0_237"/>
          <p:cNvSpPr/>
          <p:nvPr/>
        </p:nvSpPr>
        <p:spPr>
          <a:xfrm>
            <a:off x="9221557" y="5385325"/>
            <a:ext cx="2031000" cy="459000"/>
          </a:xfrm>
          <a:prstGeom prst="rect">
            <a:avLst/>
          </a:prstGeom>
          <a:solidFill>
            <a:srgbClr val="5ECBF4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Vaccination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22489464865_0_237"/>
          <p:cNvSpPr/>
          <p:nvPr/>
        </p:nvSpPr>
        <p:spPr>
          <a:xfrm>
            <a:off x="9221557" y="4148367"/>
            <a:ext cx="2031000" cy="1001400"/>
          </a:xfrm>
          <a:prstGeom prst="rect">
            <a:avLst/>
          </a:prstGeom>
          <a:solidFill>
            <a:srgbClr val="5ECBF4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Communication de risque et engagement communautaire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22489464865_0_237"/>
          <p:cNvSpPr/>
          <p:nvPr/>
        </p:nvSpPr>
        <p:spPr>
          <a:xfrm rot="-1135324">
            <a:off x="7456057" y="3994928"/>
            <a:ext cx="1618038" cy="18623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22489464865_0_237"/>
          <p:cNvSpPr/>
          <p:nvPr/>
        </p:nvSpPr>
        <p:spPr>
          <a:xfrm>
            <a:off x="7501911" y="4364325"/>
            <a:ext cx="1640100" cy="220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22489464865_0_237"/>
          <p:cNvSpPr/>
          <p:nvPr/>
        </p:nvSpPr>
        <p:spPr>
          <a:xfrm rot="1671031">
            <a:off x="7176020" y="5021850"/>
            <a:ext cx="2045309" cy="18402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22489464865_0_237"/>
          <p:cNvSpPr txBox="1"/>
          <p:nvPr/>
        </p:nvSpPr>
        <p:spPr>
          <a:xfrm>
            <a:off x="1559925" y="4318350"/>
            <a:ext cx="33285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 national intégré de préparation et de réponse à l’épidémie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47 739 422,40 $ sans coût des vaccins.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22489464865_0_237"/>
          <p:cNvSpPr txBox="1"/>
          <p:nvPr/>
        </p:nvSpPr>
        <p:spPr>
          <a:xfrm>
            <a:off x="8975174" y="5954614"/>
            <a:ext cx="41913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 de vaccination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7 088 392 $.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03692710f5c13ea_94"/>
          <p:cNvSpPr/>
          <p:nvPr/>
        </p:nvSpPr>
        <p:spPr>
          <a:xfrm>
            <a:off x="408940" y="975995"/>
            <a:ext cx="2696100" cy="1702500"/>
          </a:xfrm>
          <a:prstGeom prst="rect">
            <a:avLst/>
          </a:prstGeom>
          <a:solidFill>
            <a:srgbClr val="81E49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Recommandation du  GTCVau MSP d’utiliser les vaccinscontre la 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pox pour la réponse d’urgence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(MVA et LC1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Fevrier 2024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203692710f5c13ea_94"/>
          <p:cNvSpPr/>
          <p:nvPr/>
        </p:nvSpPr>
        <p:spPr>
          <a:xfrm>
            <a:off x="6594475" y="1078865"/>
            <a:ext cx="2476500" cy="1650300"/>
          </a:xfrm>
          <a:prstGeom prst="rect">
            <a:avLst/>
          </a:prstGeom>
          <a:solidFill>
            <a:srgbClr val="81E49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emande d’ autorisation d’utilisation temporaire de LC16 et MVA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-BN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à l’ACOREP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 2024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203692710f5c13ea_94"/>
          <p:cNvSpPr/>
          <p:nvPr/>
        </p:nvSpPr>
        <p:spPr>
          <a:xfrm>
            <a:off x="9706236" y="1289477"/>
            <a:ext cx="2240700" cy="1291500"/>
          </a:xfrm>
          <a:prstGeom prst="rect">
            <a:avLst/>
          </a:prstGeom>
          <a:solidFill>
            <a:srgbClr val="81E49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pprobation de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L’ACOREP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Juin 2024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203692710f5c13ea_94"/>
          <p:cNvSpPr/>
          <p:nvPr/>
        </p:nvSpPr>
        <p:spPr>
          <a:xfrm>
            <a:off x="9782871" y="3099276"/>
            <a:ext cx="2303100" cy="1291500"/>
          </a:xfrm>
          <a:prstGeom prst="rect">
            <a:avLst/>
          </a:prstGeom>
          <a:solidFill>
            <a:srgbClr val="81E49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cceptation officielle de dotation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des  USA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du Japon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Juin 2024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203692710f5c13ea_94"/>
          <p:cNvSpPr/>
          <p:nvPr/>
        </p:nvSpPr>
        <p:spPr>
          <a:xfrm>
            <a:off x="3544570" y="1078865"/>
            <a:ext cx="2264400" cy="1502400"/>
          </a:xfrm>
          <a:prstGeom prst="rect">
            <a:avLst/>
          </a:prstGeom>
          <a:solidFill>
            <a:srgbClr val="81E49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proposition de dotation en vaccin MVA-BN et LC-16 par les USA et Japon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Avril 2024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203692710f5c13ea_94"/>
          <p:cNvSpPr/>
          <p:nvPr/>
        </p:nvSpPr>
        <p:spPr>
          <a:xfrm>
            <a:off x="6468006" y="4765546"/>
            <a:ext cx="2476500" cy="860100"/>
          </a:xfrm>
          <a:prstGeom prst="rect">
            <a:avLst/>
          </a:prstGeom>
          <a:solidFill>
            <a:srgbClr val="F6C5AB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attente d’autres acquisitions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vaccins et autres intrants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203692710f5c13ea_94"/>
          <p:cNvSpPr/>
          <p:nvPr/>
        </p:nvSpPr>
        <p:spPr>
          <a:xfrm>
            <a:off x="60802" y="4294823"/>
            <a:ext cx="2196300" cy="1041300"/>
          </a:xfrm>
          <a:prstGeom prst="rect">
            <a:avLst/>
          </a:prstGeom>
          <a:solidFill>
            <a:srgbClr val="93DCF8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Organisation de la campagne de vaccination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203692710f5c13ea_94"/>
          <p:cNvSpPr/>
          <p:nvPr/>
        </p:nvSpPr>
        <p:spPr>
          <a:xfrm>
            <a:off x="2834640" y="1908810"/>
            <a:ext cx="674400" cy="35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203692710f5c13ea_94"/>
          <p:cNvSpPr/>
          <p:nvPr/>
        </p:nvSpPr>
        <p:spPr>
          <a:xfrm>
            <a:off x="5845141" y="1841437"/>
            <a:ext cx="729600" cy="35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203692710f5c13ea_94"/>
          <p:cNvSpPr/>
          <p:nvPr/>
        </p:nvSpPr>
        <p:spPr>
          <a:xfrm>
            <a:off x="3509010" y="2851785"/>
            <a:ext cx="2777400" cy="854400"/>
          </a:xfrm>
          <a:prstGeom prst="rect">
            <a:avLst/>
          </a:prstGeom>
          <a:solidFill>
            <a:srgbClr val="81E49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Élaboration de la  stratégie de vaccination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203692710f5c13ea_94"/>
          <p:cNvSpPr/>
          <p:nvPr/>
        </p:nvSpPr>
        <p:spPr>
          <a:xfrm rot="5400000">
            <a:off x="2030910" y="2119449"/>
            <a:ext cx="887400" cy="20688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FF00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203692710f5c13ea_94"/>
          <p:cNvSpPr/>
          <p:nvPr/>
        </p:nvSpPr>
        <p:spPr>
          <a:xfrm>
            <a:off x="9031866" y="1863090"/>
            <a:ext cx="674400" cy="35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203692710f5c13ea_94"/>
          <p:cNvSpPr/>
          <p:nvPr/>
        </p:nvSpPr>
        <p:spPr>
          <a:xfrm rot="5400000">
            <a:off x="10635898" y="2692804"/>
            <a:ext cx="470100" cy="31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203692710f5c13ea_94"/>
          <p:cNvSpPr/>
          <p:nvPr/>
        </p:nvSpPr>
        <p:spPr>
          <a:xfrm>
            <a:off x="6424702" y="3721890"/>
            <a:ext cx="2487900" cy="921000"/>
          </a:xfrm>
          <a:prstGeom prst="rect">
            <a:avLst/>
          </a:prstGeom>
          <a:solidFill>
            <a:srgbClr val="F6C5AB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Mobilisation de fonds pour les coûts opérationnels de la vaccination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203692710f5c13ea_94"/>
          <p:cNvSpPr/>
          <p:nvPr/>
        </p:nvSpPr>
        <p:spPr>
          <a:xfrm>
            <a:off x="9738361" y="4680586"/>
            <a:ext cx="2303100" cy="1454400"/>
          </a:xfrm>
          <a:prstGeom prst="rect">
            <a:avLst/>
          </a:prstGeom>
          <a:solidFill>
            <a:srgbClr val="81E49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Engagement d’Africa CDC dans la dotation en  vaccin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Août 2024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203692710f5c13ea_94"/>
          <p:cNvSpPr/>
          <p:nvPr/>
        </p:nvSpPr>
        <p:spPr>
          <a:xfrm rot="8165732">
            <a:off x="8845467" y="4687066"/>
            <a:ext cx="909788" cy="31804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203692710f5c13ea_94"/>
          <p:cNvSpPr/>
          <p:nvPr/>
        </p:nvSpPr>
        <p:spPr>
          <a:xfrm rot="9314812">
            <a:off x="8974590" y="5956876"/>
            <a:ext cx="763775" cy="35611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203692710f5c13ea_94"/>
          <p:cNvSpPr/>
          <p:nvPr/>
        </p:nvSpPr>
        <p:spPr>
          <a:xfrm>
            <a:off x="3334192" y="4294822"/>
            <a:ext cx="2317500" cy="1723800"/>
          </a:xfrm>
          <a:prstGeom prst="rect">
            <a:avLst/>
          </a:prstGeom>
          <a:solidFill>
            <a:srgbClr val="F6C5AB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Préparation à la vaccination :réunions de coordination  Microplanification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Formation,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CREC, 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reprographie des outils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203692710f5c13ea_94"/>
          <p:cNvSpPr/>
          <p:nvPr/>
        </p:nvSpPr>
        <p:spPr>
          <a:xfrm rot="5400000">
            <a:off x="5949946" y="4148954"/>
            <a:ext cx="326700" cy="539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203692710f5c13ea_94"/>
          <p:cNvSpPr/>
          <p:nvPr/>
        </p:nvSpPr>
        <p:spPr>
          <a:xfrm rot="5400000">
            <a:off x="5981627" y="4954117"/>
            <a:ext cx="326700" cy="603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203692710f5c13ea_94"/>
          <p:cNvSpPr/>
          <p:nvPr/>
        </p:nvSpPr>
        <p:spPr>
          <a:xfrm>
            <a:off x="4481393" y="3721889"/>
            <a:ext cx="285000" cy="573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203692710f5c13ea_94"/>
          <p:cNvSpPr/>
          <p:nvPr/>
        </p:nvSpPr>
        <p:spPr>
          <a:xfrm rot="5400000">
            <a:off x="2579175" y="4336319"/>
            <a:ext cx="326700" cy="858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203692710f5c13ea_94"/>
          <p:cNvSpPr txBox="1"/>
          <p:nvPr/>
        </p:nvSpPr>
        <p:spPr>
          <a:xfrm>
            <a:off x="847120" y="35302"/>
            <a:ext cx="116781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Processus de l’organisation de la réponse  vaccinale </a:t>
            </a:r>
            <a:endParaRPr b="1" i="0" sz="3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61" name="Google Shape;261;g203692710f5c13ea_94"/>
          <p:cNvGraphicFramePr/>
          <p:nvPr/>
        </p:nvGraphicFramePr>
        <p:xfrm>
          <a:off x="137944" y="54342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{0D7B0B8F-3B8A-4822-BBC7-3B0C8EA64906}</a:tableStyleId>
              </a:tblPr>
              <a:tblGrid>
                <a:gridCol w="898025"/>
                <a:gridCol w="1504350"/>
              </a:tblGrid>
              <a:tr h="195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</a:rPr>
                        <a:t>réalisée</a:t>
                      </a:r>
                      <a:endParaRPr b="1" sz="12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195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BAF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</a:rPr>
                        <a:t>En Cours</a:t>
                      </a:r>
                      <a:endParaRPr b="1" sz="12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195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93DC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</a:rPr>
                        <a:t>Prochaines étapes </a:t>
                      </a:r>
                      <a:endParaRPr b="1" sz="12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62" name="Google Shape;262;g203692710f5c13ea_94"/>
          <p:cNvSpPr/>
          <p:nvPr/>
        </p:nvSpPr>
        <p:spPr>
          <a:xfrm rot="5400000">
            <a:off x="6834289" y="2709752"/>
            <a:ext cx="510900" cy="14817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FF0000"/>
          </a:solidFill>
          <a:ln cap="flat" cmpd="sng" w="19050">
            <a:solidFill>
              <a:srgbClr val="622F1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203692710f5c13ea_94"/>
          <p:cNvSpPr/>
          <p:nvPr/>
        </p:nvSpPr>
        <p:spPr>
          <a:xfrm>
            <a:off x="6446628" y="5794544"/>
            <a:ext cx="2519400" cy="822900"/>
          </a:xfrm>
          <a:prstGeom prst="rect">
            <a:avLst/>
          </a:prstGeom>
          <a:solidFill>
            <a:srgbClr val="81E49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Première acquition de vaccin le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05 sept 2024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203692710f5c13ea_94"/>
          <p:cNvSpPr/>
          <p:nvPr/>
        </p:nvSpPr>
        <p:spPr>
          <a:xfrm rot="-7656396">
            <a:off x="5562846" y="5839978"/>
            <a:ext cx="909975" cy="31808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03692710f5c13ea_203"/>
          <p:cNvSpPr txBox="1"/>
          <p:nvPr>
            <p:ph type="title"/>
          </p:nvPr>
        </p:nvSpPr>
        <p:spPr>
          <a:xfrm>
            <a:off x="838200" y="1"/>
            <a:ext cx="105156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Critères de sélection des ZS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70" name="Google Shape;270;g203692710f5c13ea_203"/>
          <p:cNvGrpSpPr/>
          <p:nvPr/>
        </p:nvGrpSpPr>
        <p:grpSpPr>
          <a:xfrm>
            <a:off x="-5273541" y="72988"/>
            <a:ext cx="16627268" cy="7377300"/>
            <a:chOff x="-6111741" y="-957526"/>
            <a:chExt cx="16627268" cy="7377300"/>
          </a:xfrm>
        </p:grpSpPr>
        <p:sp>
          <p:nvSpPr>
            <p:cNvPr id="271" name="Google Shape;271;g203692710f5c13ea_203"/>
            <p:cNvSpPr/>
            <p:nvPr/>
          </p:nvSpPr>
          <p:spPr>
            <a:xfrm>
              <a:off x="-6111741" y="-957526"/>
              <a:ext cx="7377300" cy="7377300"/>
            </a:xfrm>
            <a:prstGeom prst="blockArc">
              <a:avLst>
                <a:gd fmla="val 18900000" name="adj1"/>
                <a:gd fmla="val 2700000" name="adj2"/>
                <a:gd fmla="val 245" name="adj3"/>
              </a:avLst>
            </a:prstGeom>
            <a:noFill/>
            <a:ln cap="flat" cmpd="sng" w="19050">
              <a:solidFill>
                <a:srgbClr val="0B7DA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g203692710f5c13ea_203"/>
            <p:cNvSpPr txBox="1"/>
            <p:nvPr/>
          </p:nvSpPr>
          <p:spPr>
            <a:xfrm>
              <a:off x="-6111741" y="-957526"/>
              <a:ext cx="7377300" cy="737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g203692710f5c13ea_203"/>
            <p:cNvSpPr/>
            <p:nvPr/>
          </p:nvSpPr>
          <p:spPr>
            <a:xfrm>
              <a:off x="692627" y="143683"/>
              <a:ext cx="9822900" cy="840300"/>
            </a:xfrm>
            <a:prstGeom prst="rect">
              <a:avLst/>
            </a:prstGeom>
            <a:solidFill>
              <a:srgbClr val="C0E4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g203692710f5c13ea_203"/>
            <p:cNvSpPr txBox="1"/>
            <p:nvPr/>
          </p:nvSpPr>
          <p:spPr>
            <a:xfrm>
              <a:off x="692627" y="143683"/>
              <a:ext cx="9822900" cy="84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175" lIns="667000" spcFirstLastPara="1" rIns="43175" wrap="square" tIns="43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1. Notification hebdomadaire des cas de Mpox dans les Zones de Santé : (</a:t>
              </a:r>
              <a:r>
                <a:rPr lang="en-US" sz="17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6 semaines pour les cas confirmés et 3 semaines pour les cas suspects )</a:t>
              </a:r>
              <a:endParaRPr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5" name="Google Shape;275;g203692710f5c13ea_203"/>
            <p:cNvSpPr/>
            <p:nvPr/>
          </p:nvSpPr>
          <p:spPr>
            <a:xfrm>
              <a:off x="167421" y="314905"/>
              <a:ext cx="1050300" cy="1050300"/>
            </a:xfrm>
            <a:prstGeom prst="ellipse">
              <a:avLst/>
            </a:prstGeom>
            <a:solidFill>
              <a:srgbClr val="E59DDC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g203692710f5c13ea_203"/>
            <p:cNvSpPr txBox="1"/>
            <p:nvPr/>
          </p:nvSpPr>
          <p:spPr>
            <a:xfrm>
              <a:off x="167421" y="314905"/>
              <a:ext cx="1050300" cy="105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g203692710f5c13ea_203"/>
            <p:cNvSpPr/>
            <p:nvPr/>
          </p:nvSpPr>
          <p:spPr>
            <a:xfrm>
              <a:off x="1174407" y="1680659"/>
              <a:ext cx="9341100" cy="840300"/>
            </a:xfrm>
            <a:prstGeom prst="rect">
              <a:avLst/>
            </a:prstGeom>
            <a:solidFill>
              <a:srgbClr val="C0E4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g203692710f5c13ea_203"/>
            <p:cNvSpPr txBox="1"/>
            <p:nvPr/>
          </p:nvSpPr>
          <p:spPr>
            <a:xfrm>
              <a:off x="1174407" y="1680659"/>
              <a:ext cx="9341100" cy="84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175" lIns="667000" spcFirstLastPara="1" rIns="43175" wrap="square" tIns="43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2. Incidence locale de la maladie supérieure à la moyenne nationale </a:t>
              </a:r>
              <a:r>
                <a:rPr lang="en-US" sz="17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: Zones de </a:t>
              </a:r>
              <a:r>
                <a:rPr lang="en-US" sz="17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santé</a:t>
              </a:r>
              <a:r>
                <a:rPr lang="en-US" sz="17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avec une incidence supérieure à la Moyenne  nationale  de Mpox  qui est de 11 cas/100 000 habitants. </a:t>
              </a:r>
              <a:endParaRPr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9" name="Google Shape;279;g203692710f5c13ea_203"/>
            <p:cNvSpPr/>
            <p:nvPr/>
          </p:nvSpPr>
          <p:spPr>
            <a:xfrm>
              <a:off x="649201" y="1575617"/>
              <a:ext cx="1050300" cy="1050300"/>
            </a:xfrm>
            <a:prstGeom prst="ellipse">
              <a:avLst/>
            </a:prstGeom>
            <a:solidFill>
              <a:srgbClr val="E59DDC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g203692710f5c13ea_203"/>
            <p:cNvSpPr txBox="1"/>
            <p:nvPr/>
          </p:nvSpPr>
          <p:spPr>
            <a:xfrm>
              <a:off x="649201" y="1575617"/>
              <a:ext cx="1050300" cy="105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g203692710f5c13ea_203"/>
            <p:cNvSpPr/>
            <p:nvPr/>
          </p:nvSpPr>
          <p:spPr>
            <a:xfrm>
              <a:off x="1174407" y="2941371"/>
              <a:ext cx="9341100" cy="840300"/>
            </a:xfrm>
            <a:prstGeom prst="rect">
              <a:avLst/>
            </a:prstGeom>
            <a:solidFill>
              <a:srgbClr val="C0E4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g203692710f5c13ea_203"/>
            <p:cNvSpPr txBox="1"/>
            <p:nvPr/>
          </p:nvSpPr>
          <p:spPr>
            <a:xfrm>
              <a:off x="1174407" y="2941371"/>
              <a:ext cx="9341100" cy="84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175" lIns="667000" spcFirstLastPara="1" rIns="43175" wrap="square" tIns="43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3. Notification de cas dans des structures collectives </a:t>
              </a:r>
              <a:r>
                <a:rPr lang="en-US" sz="17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telles que les prisons, les internats, les établissements de soin ou maisons de retraite.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3" name="Google Shape;283;g203692710f5c13ea_203"/>
            <p:cNvSpPr/>
            <p:nvPr/>
          </p:nvSpPr>
          <p:spPr>
            <a:xfrm>
              <a:off x="649201" y="2836330"/>
              <a:ext cx="1050300" cy="1050300"/>
            </a:xfrm>
            <a:prstGeom prst="ellipse">
              <a:avLst/>
            </a:prstGeom>
            <a:solidFill>
              <a:srgbClr val="E59DDC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g203692710f5c13ea_203"/>
            <p:cNvSpPr txBox="1"/>
            <p:nvPr/>
          </p:nvSpPr>
          <p:spPr>
            <a:xfrm>
              <a:off x="649201" y="2836330"/>
              <a:ext cx="1050300" cy="105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g203692710f5c13ea_203"/>
            <p:cNvSpPr/>
            <p:nvPr/>
          </p:nvSpPr>
          <p:spPr>
            <a:xfrm>
              <a:off x="692627" y="4202084"/>
              <a:ext cx="9822900" cy="840300"/>
            </a:xfrm>
            <a:prstGeom prst="rect">
              <a:avLst/>
            </a:prstGeom>
            <a:solidFill>
              <a:srgbClr val="C0E4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g203692710f5c13ea_203"/>
            <p:cNvSpPr txBox="1"/>
            <p:nvPr/>
          </p:nvSpPr>
          <p:spPr>
            <a:xfrm>
              <a:off x="692627" y="4202084"/>
              <a:ext cx="9822900" cy="84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175" lIns="667000" spcFirstLastPara="1" rIns="43175" wrap="square" tIns="43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4. Présence de risque pour les population vulnérables (sites des déplacées et/ou concentration des populations clés) : </a:t>
              </a:r>
              <a:r>
                <a:rPr lang="en-US" sz="17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Au vu du risque élevé de la transmission</a:t>
              </a:r>
              <a:endParaRPr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7" name="Google Shape;287;g203692710f5c13ea_203"/>
            <p:cNvSpPr/>
            <p:nvPr/>
          </p:nvSpPr>
          <p:spPr>
            <a:xfrm>
              <a:off x="167421" y="4097042"/>
              <a:ext cx="1050300" cy="1050300"/>
            </a:xfrm>
            <a:prstGeom prst="ellipse">
              <a:avLst/>
            </a:prstGeom>
            <a:solidFill>
              <a:srgbClr val="E59DDC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g203692710f5c13ea_203"/>
            <p:cNvSpPr txBox="1"/>
            <p:nvPr/>
          </p:nvSpPr>
          <p:spPr>
            <a:xfrm>
              <a:off x="167421" y="4097042"/>
              <a:ext cx="1050300" cy="105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g203692710f5c13ea_203"/>
            <p:cNvSpPr/>
            <p:nvPr/>
          </p:nvSpPr>
          <p:spPr>
            <a:xfrm>
              <a:off x="154544" y="117599"/>
              <a:ext cx="36000" cy="36000"/>
            </a:xfrm>
            <a:prstGeom prst="rect">
              <a:avLst/>
            </a:prstGeom>
            <a:gradFill>
              <a:gsLst>
                <a:gs pos="0">
                  <a:srgbClr val="9ACEF4"/>
                </a:gs>
                <a:gs pos="50000">
                  <a:srgbClr val="8DC3EA"/>
                </a:gs>
                <a:gs pos="100000">
                  <a:srgbClr val="78BDE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g203692710f5c13ea_203"/>
            <p:cNvSpPr txBox="1"/>
            <p:nvPr/>
          </p:nvSpPr>
          <p:spPr>
            <a:xfrm>
              <a:off x="154544" y="117599"/>
              <a:ext cx="36000" cy="3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g203692710f5c13ea_203"/>
            <p:cNvSpPr/>
            <p:nvPr/>
          </p:nvSpPr>
          <p:spPr>
            <a:xfrm>
              <a:off x="1229669" y="2713180"/>
              <a:ext cx="36000" cy="36000"/>
            </a:xfrm>
            <a:prstGeom prst="rect">
              <a:avLst/>
            </a:prstGeom>
            <a:gradFill>
              <a:gsLst>
                <a:gs pos="0">
                  <a:srgbClr val="9ACEF4"/>
                </a:gs>
                <a:gs pos="50000">
                  <a:srgbClr val="8DC3EA"/>
                </a:gs>
                <a:gs pos="100000">
                  <a:srgbClr val="78BDE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g203692710f5c13ea_203"/>
            <p:cNvSpPr txBox="1"/>
            <p:nvPr/>
          </p:nvSpPr>
          <p:spPr>
            <a:xfrm>
              <a:off x="1229669" y="2713180"/>
              <a:ext cx="36000" cy="3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g203692710f5c13ea_203"/>
            <p:cNvSpPr/>
            <p:nvPr/>
          </p:nvSpPr>
          <p:spPr>
            <a:xfrm>
              <a:off x="154544" y="5308760"/>
              <a:ext cx="36000" cy="36000"/>
            </a:xfrm>
            <a:prstGeom prst="rect">
              <a:avLst/>
            </a:prstGeom>
            <a:gradFill>
              <a:gsLst>
                <a:gs pos="0">
                  <a:srgbClr val="9ACEF4"/>
                </a:gs>
                <a:gs pos="50000">
                  <a:srgbClr val="8DC3EA"/>
                </a:gs>
                <a:gs pos="100000">
                  <a:srgbClr val="78BDE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g203692710f5c13ea_203"/>
            <p:cNvSpPr txBox="1"/>
            <p:nvPr/>
          </p:nvSpPr>
          <p:spPr>
            <a:xfrm>
              <a:off x="154544" y="5308760"/>
              <a:ext cx="36000" cy="3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03692710f5c13ea_232"/>
          <p:cNvSpPr txBox="1"/>
          <p:nvPr>
            <p:ph type="title"/>
          </p:nvPr>
        </p:nvSpPr>
        <p:spPr>
          <a:xfrm>
            <a:off x="838200" y="1"/>
            <a:ext cx="11115600" cy="7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verlock"/>
              <a:buNone/>
            </a:pPr>
            <a:r>
              <a:rPr lang="en-US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Total des cibles à vacciner et des besoin en vaccin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" name="Google Shape;300;g203692710f5c13ea_232"/>
          <p:cNvSpPr txBox="1"/>
          <p:nvPr>
            <p:ph idx="1" type="body"/>
          </p:nvPr>
        </p:nvSpPr>
        <p:spPr>
          <a:xfrm>
            <a:off x="838203" y="1141863"/>
            <a:ext cx="10515600" cy="50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2800"/>
              <a:buNone/>
            </a:pPr>
            <a:r>
              <a:rPr b="1" lang="en-US" sz="2800">
                <a:solidFill>
                  <a:srgbClr val="5B9BD5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graphicFrame>
        <p:nvGraphicFramePr>
          <p:cNvPr id="301" name="Google Shape;301;g203692710f5c13ea_232"/>
          <p:cNvGraphicFramePr/>
          <p:nvPr/>
        </p:nvGraphicFramePr>
        <p:xfrm>
          <a:off x="959031" y="870915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{043AF327-97AB-49AE-91C8-0092C1698636}</a:tableStyleId>
              </a:tblPr>
              <a:tblGrid>
                <a:gridCol w="2725425"/>
                <a:gridCol w="1061500"/>
                <a:gridCol w="1934325"/>
                <a:gridCol w="1421975"/>
                <a:gridCol w="1613125"/>
                <a:gridCol w="1824000"/>
              </a:tblGrid>
              <a:tr h="13409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/>
                        <a:t>Provinces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1F5C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/>
                        <a:t>ZS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1F5C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personnes à vacciner avec LC16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(1-18 ans)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1F5C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/>
                        <a:t>Total des personnes à vacciner avec MVA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1F5C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/>
                        <a:t>Besoin en vaccins MVA-BN (F. de perte 1,05)</a:t>
                      </a:r>
                      <a:endParaRPr b="1" sz="16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2doses</a:t>
                      </a:r>
                      <a:endParaRPr b="1" sz="16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1F5C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/>
                        <a:t>Besoin  en LC16m8 requis (1,25 de perte)</a:t>
                      </a:r>
                      <a:endParaRPr b="1" sz="16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1dose</a:t>
                      </a:r>
                      <a:endParaRPr b="1" sz="18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1F5C99"/>
                    </a:solidFill>
                  </a:tcPr>
                </a:tc>
              </a:tr>
              <a:tr h="1232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b="1" lang="en-US" sz="4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Bloc 1</a:t>
                      </a:r>
                      <a:endParaRPr b="1" sz="4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1F5C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1.035.044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31.539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66.232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1.293.805</a:t>
                      </a:r>
                      <a:endParaRPr b="1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</a:tr>
              <a:tr h="924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Bloc 2</a:t>
                      </a:r>
                      <a:endParaRPr b="1" sz="4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1F5C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1.807.300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50.913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106.918</a:t>
                      </a:r>
                      <a:endParaRPr b="1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2.259.125</a:t>
                      </a:r>
                      <a:endParaRPr b="1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</a:tr>
              <a:tr h="1292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</a:rPr>
                        <a:t>Total</a:t>
                      </a:r>
                      <a:endParaRPr sz="3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1F5C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0000"/>
                          </a:solidFill>
                        </a:rPr>
                        <a:t>30 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2.842.343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82.452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0000"/>
                          </a:solidFill>
                        </a:rPr>
                        <a:t>173.149</a:t>
                      </a:r>
                      <a:endParaRPr b="1" sz="2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3.552.929</a:t>
                      </a:r>
                      <a:endParaRPr b="1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03692710f5c13ea_305"/>
          <p:cNvSpPr txBox="1"/>
          <p:nvPr>
            <p:ph type="title"/>
          </p:nvPr>
        </p:nvSpPr>
        <p:spPr>
          <a:xfrm>
            <a:off x="853225" y="10"/>
            <a:ext cx="117252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Font typeface="Overlock"/>
              <a:buNone/>
            </a:pPr>
            <a:r>
              <a:rPr lang="en-US" sz="3555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PROCHAINES ÉTAPES</a:t>
            </a:r>
            <a:endParaRPr sz="3555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Google Shape;307;g203692710f5c13ea_305"/>
          <p:cNvSpPr txBox="1"/>
          <p:nvPr>
            <p:ph idx="1" type="body"/>
          </p:nvPr>
        </p:nvSpPr>
        <p:spPr>
          <a:xfrm>
            <a:off x="1015365" y="1028065"/>
            <a:ext cx="11649600" cy="50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Overlock"/>
                <a:ea typeface="Overlock"/>
                <a:cs typeface="Overlock"/>
                <a:sym typeface="Overlock"/>
              </a:rPr>
              <a:t>Microplanification à la base</a:t>
            </a:r>
            <a:endParaRPr>
              <a:latin typeface="Overlock"/>
              <a:ea typeface="Overlock"/>
              <a:cs typeface="Overlock"/>
              <a:sym typeface="Overlock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Reprographie des outils de gestion pour la collecte et le rapportage des données</a:t>
            </a:r>
            <a:endParaRPr i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Expédition</a:t>
            </a:r>
            <a:r>
              <a:rPr lang="en-US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des vaccins et autres intrants en province </a:t>
            </a:r>
            <a:endParaRPr i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Formations en cascade </a:t>
            </a:r>
            <a:endParaRPr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Organisation de la vaccination:  1er Passage du bloc 1 du 02 au 11 octobre 2024</a:t>
            </a:r>
            <a:endParaRPr i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2489464865_0_32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13" name="Google Shape;313;g22489464865_0_325"/>
          <p:cNvGrpSpPr/>
          <p:nvPr/>
        </p:nvGrpSpPr>
        <p:grpSpPr>
          <a:xfrm>
            <a:off x="7400171" y="57131"/>
            <a:ext cx="4727783" cy="719207"/>
            <a:chOff x="238125" y="2363000"/>
            <a:chExt cx="7122300" cy="975725"/>
          </a:xfrm>
        </p:grpSpPr>
        <p:sp>
          <p:nvSpPr>
            <p:cNvPr id="314" name="Google Shape;314;g22489464865_0_325"/>
            <p:cNvSpPr/>
            <p:nvPr/>
          </p:nvSpPr>
          <p:spPr>
            <a:xfrm>
              <a:off x="238125" y="2363000"/>
              <a:ext cx="695275" cy="955800"/>
            </a:xfrm>
            <a:custGeom>
              <a:rect b="b" l="l" r="r" t="t"/>
              <a:pathLst>
                <a:path extrusionOk="0" h="38232" w="27811">
                  <a:moveTo>
                    <a:pt x="13895" y="0"/>
                  </a:moveTo>
                  <a:cubicBezTo>
                    <a:pt x="10626" y="0"/>
                    <a:pt x="7949" y="2656"/>
                    <a:pt x="7949" y="5946"/>
                  </a:cubicBezTo>
                  <a:cubicBezTo>
                    <a:pt x="7949" y="9236"/>
                    <a:pt x="10626" y="11893"/>
                    <a:pt x="13895" y="11893"/>
                  </a:cubicBezTo>
                  <a:cubicBezTo>
                    <a:pt x="17185" y="11893"/>
                    <a:pt x="19862" y="9236"/>
                    <a:pt x="19862" y="5946"/>
                  </a:cubicBezTo>
                  <a:cubicBezTo>
                    <a:pt x="19862" y="2656"/>
                    <a:pt x="17185" y="0"/>
                    <a:pt x="13895" y="0"/>
                  </a:cubicBezTo>
                  <a:close/>
                  <a:moveTo>
                    <a:pt x="7070" y="18738"/>
                  </a:moveTo>
                  <a:lnTo>
                    <a:pt x="7070" y="26380"/>
                  </a:lnTo>
                  <a:cubicBezTo>
                    <a:pt x="5987" y="25706"/>
                    <a:pt x="5252" y="24500"/>
                    <a:pt x="5252" y="23111"/>
                  </a:cubicBezTo>
                  <a:lnTo>
                    <a:pt x="5252" y="21987"/>
                  </a:lnTo>
                  <a:cubicBezTo>
                    <a:pt x="5252" y="20618"/>
                    <a:pt x="5987" y="19412"/>
                    <a:pt x="7070" y="18738"/>
                  </a:cubicBezTo>
                  <a:close/>
                  <a:moveTo>
                    <a:pt x="20557" y="18636"/>
                  </a:moveTo>
                  <a:cubicBezTo>
                    <a:pt x="21742" y="19269"/>
                    <a:pt x="22559" y="20536"/>
                    <a:pt x="22559" y="21987"/>
                  </a:cubicBezTo>
                  <a:lnTo>
                    <a:pt x="22559" y="23131"/>
                  </a:lnTo>
                  <a:cubicBezTo>
                    <a:pt x="22559" y="24562"/>
                    <a:pt x="21742" y="25828"/>
                    <a:pt x="20557" y="26482"/>
                  </a:cubicBezTo>
                  <a:lnTo>
                    <a:pt x="20557" y="18636"/>
                  </a:lnTo>
                  <a:close/>
                  <a:moveTo>
                    <a:pt x="9052" y="12935"/>
                  </a:moveTo>
                  <a:cubicBezTo>
                    <a:pt x="4066" y="12935"/>
                    <a:pt x="0" y="17001"/>
                    <a:pt x="0" y="21987"/>
                  </a:cubicBezTo>
                  <a:lnTo>
                    <a:pt x="0" y="23111"/>
                  </a:lnTo>
                  <a:cubicBezTo>
                    <a:pt x="0" y="27443"/>
                    <a:pt x="3024" y="31060"/>
                    <a:pt x="7070" y="31959"/>
                  </a:cubicBezTo>
                  <a:lnTo>
                    <a:pt x="7070" y="38232"/>
                  </a:lnTo>
                  <a:lnTo>
                    <a:pt x="20557" y="38232"/>
                  </a:lnTo>
                  <a:lnTo>
                    <a:pt x="20557" y="31999"/>
                  </a:lnTo>
                  <a:cubicBezTo>
                    <a:pt x="24684" y="31162"/>
                    <a:pt x="27811" y="27504"/>
                    <a:pt x="27811" y="23111"/>
                  </a:cubicBezTo>
                  <a:lnTo>
                    <a:pt x="27811" y="21987"/>
                  </a:lnTo>
                  <a:cubicBezTo>
                    <a:pt x="27811" y="17001"/>
                    <a:pt x="23744" y="12935"/>
                    <a:pt x="18738" y="12935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5" name="Google Shape;315;g22489464865_0_325"/>
            <p:cNvSpPr/>
            <p:nvPr/>
          </p:nvSpPr>
          <p:spPr>
            <a:xfrm>
              <a:off x="238125" y="2791600"/>
              <a:ext cx="695275" cy="547125"/>
            </a:xfrm>
            <a:custGeom>
              <a:rect b="b" l="l" r="r" t="t"/>
              <a:pathLst>
                <a:path extrusionOk="0" h="21885" w="27811">
                  <a:moveTo>
                    <a:pt x="13895" y="0"/>
                  </a:moveTo>
                  <a:cubicBezTo>
                    <a:pt x="11443" y="0"/>
                    <a:pt x="9441" y="2003"/>
                    <a:pt x="9441" y="4475"/>
                  </a:cubicBezTo>
                  <a:cubicBezTo>
                    <a:pt x="9441" y="6927"/>
                    <a:pt x="11443" y="8930"/>
                    <a:pt x="13895" y="8930"/>
                  </a:cubicBezTo>
                  <a:cubicBezTo>
                    <a:pt x="16368" y="8930"/>
                    <a:pt x="18370" y="6927"/>
                    <a:pt x="18370" y="4475"/>
                  </a:cubicBezTo>
                  <a:cubicBezTo>
                    <a:pt x="18370" y="2003"/>
                    <a:pt x="16368" y="0"/>
                    <a:pt x="13895" y="0"/>
                  </a:cubicBezTo>
                  <a:close/>
                  <a:moveTo>
                    <a:pt x="0" y="5987"/>
                  </a:moveTo>
                  <a:cubicBezTo>
                    <a:pt x="0" y="10973"/>
                    <a:pt x="4066" y="15039"/>
                    <a:pt x="9052" y="15039"/>
                  </a:cubicBezTo>
                  <a:lnTo>
                    <a:pt x="9686" y="15039"/>
                  </a:lnTo>
                  <a:lnTo>
                    <a:pt x="9686" y="21885"/>
                  </a:lnTo>
                  <a:lnTo>
                    <a:pt x="17941" y="21885"/>
                  </a:lnTo>
                  <a:lnTo>
                    <a:pt x="17941" y="15039"/>
                  </a:lnTo>
                  <a:lnTo>
                    <a:pt x="18738" y="15039"/>
                  </a:lnTo>
                  <a:cubicBezTo>
                    <a:pt x="23744" y="15039"/>
                    <a:pt x="27811" y="10973"/>
                    <a:pt x="27811" y="5987"/>
                  </a:cubicBezTo>
                  <a:lnTo>
                    <a:pt x="22559" y="5987"/>
                  </a:lnTo>
                  <a:cubicBezTo>
                    <a:pt x="22559" y="8092"/>
                    <a:pt x="20843" y="9788"/>
                    <a:pt x="18738" y="9788"/>
                  </a:cubicBezTo>
                  <a:lnTo>
                    <a:pt x="9052" y="9788"/>
                  </a:lnTo>
                  <a:cubicBezTo>
                    <a:pt x="6948" y="9788"/>
                    <a:pt x="5252" y="8092"/>
                    <a:pt x="5252" y="5987"/>
                  </a:cubicBezTo>
                  <a:close/>
                </a:path>
              </a:pathLst>
            </a:custGeom>
            <a:solidFill>
              <a:srgbClr val="64C8F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6" name="Google Shape;316;g22489464865_0_325"/>
            <p:cNvSpPr/>
            <p:nvPr/>
          </p:nvSpPr>
          <p:spPr>
            <a:xfrm>
              <a:off x="1191350" y="2441650"/>
              <a:ext cx="614600" cy="794900"/>
            </a:xfrm>
            <a:custGeom>
              <a:rect b="b" l="l" r="r" t="t"/>
              <a:pathLst>
                <a:path extrusionOk="0" h="31796" w="24584">
                  <a:moveTo>
                    <a:pt x="12568" y="5620"/>
                  </a:moveTo>
                  <a:cubicBezTo>
                    <a:pt x="15653" y="5620"/>
                    <a:pt x="17799" y="6969"/>
                    <a:pt x="17799" y="10218"/>
                  </a:cubicBezTo>
                  <a:cubicBezTo>
                    <a:pt x="17799" y="13119"/>
                    <a:pt x="15797" y="14775"/>
                    <a:pt x="12629" y="14775"/>
                  </a:cubicBezTo>
                  <a:lnTo>
                    <a:pt x="6908" y="14775"/>
                  </a:lnTo>
                  <a:lnTo>
                    <a:pt x="6908" y="5620"/>
                  </a:lnTo>
                  <a:close/>
                  <a:moveTo>
                    <a:pt x="1" y="1"/>
                  </a:moveTo>
                  <a:lnTo>
                    <a:pt x="1" y="31796"/>
                  </a:lnTo>
                  <a:lnTo>
                    <a:pt x="6908" y="31796"/>
                  </a:lnTo>
                  <a:lnTo>
                    <a:pt x="6908" y="20333"/>
                  </a:lnTo>
                  <a:lnTo>
                    <a:pt x="13876" y="20333"/>
                  </a:lnTo>
                  <a:cubicBezTo>
                    <a:pt x="21355" y="20333"/>
                    <a:pt x="24583" y="15122"/>
                    <a:pt x="24583" y="10136"/>
                  </a:cubicBezTo>
                  <a:cubicBezTo>
                    <a:pt x="24583" y="3883"/>
                    <a:pt x="20251" y="1"/>
                    <a:pt x="13651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7" name="Google Shape;317;g22489464865_0_325"/>
            <p:cNvSpPr/>
            <p:nvPr/>
          </p:nvSpPr>
          <p:spPr>
            <a:xfrm>
              <a:off x="1911675" y="2441650"/>
              <a:ext cx="571650" cy="794900"/>
            </a:xfrm>
            <a:custGeom>
              <a:rect b="b" l="l" r="r" t="t"/>
              <a:pathLst>
                <a:path extrusionOk="0" h="31796" w="22866">
                  <a:moveTo>
                    <a:pt x="0" y="1"/>
                  </a:moveTo>
                  <a:lnTo>
                    <a:pt x="0" y="31796"/>
                  </a:lnTo>
                  <a:lnTo>
                    <a:pt x="22866" y="31796"/>
                  </a:lnTo>
                  <a:lnTo>
                    <a:pt x="22866" y="25952"/>
                  </a:lnTo>
                  <a:lnTo>
                    <a:pt x="6907" y="25952"/>
                  </a:lnTo>
                  <a:lnTo>
                    <a:pt x="6907" y="18596"/>
                  </a:lnTo>
                  <a:lnTo>
                    <a:pt x="20598" y="18596"/>
                  </a:lnTo>
                  <a:lnTo>
                    <a:pt x="20598" y="12752"/>
                  </a:lnTo>
                  <a:lnTo>
                    <a:pt x="6907" y="12752"/>
                  </a:lnTo>
                  <a:lnTo>
                    <a:pt x="6907" y="5845"/>
                  </a:lnTo>
                  <a:lnTo>
                    <a:pt x="22743" y="5845"/>
                  </a:lnTo>
                  <a:lnTo>
                    <a:pt x="22743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8" name="Google Shape;318;g22489464865_0_325"/>
            <p:cNvSpPr/>
            <p:nvPr/>
          </p:nvSpPr>
          <p:spPr>
            <a:xfrm>
              <a:off x="2542575" y="2441650"/>
              <a:ext cx="692225" cy="798475"/>
            </a:xfrm>
            <a:custGeom>
              <a:rect b="b" l="l" r="r" t="t"/>
              <a:pathLst>
                <a:path extrusionOk="0" h="31939" w="27689">
                  <a:moveTo>
                    <a:pt x="0" y="1"/>
                  </a:moveTo>
                  <a:lnTo>
                    <a:pt x="10299" y="31939"/>
                  </a:lnTo>
                  <a:lnTo>
                    <a:pt x="17267" y="31939"/>
                  </a:lnTo>
                  <a:lnTo>
                    <a:pt x="27688" y="1"/>
                  </a:lnTo>
                  <a:lnTo>
                    <a:pt x="20965" y="1"/>
                  </a:lnTo>
                  <a:lnTo>
                    <a:pt x="14181" y="22928"/>
                  </a:lnTo>
                  <a:lnTo>
                    <a:pt x="14038" y="22928"/>
                  </a:lnTo>
                  <a:lnTo>
                    <a:pt x="7315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9" name="Google Shape;319;g22489464865_0_325"/>
            <p:cNvSpPr/>
            <p:nvPr/>
          </p:nvSpPr>
          <p:spPr>
            <a:xfrm>
              <a:off x="3487650" y="2440125"/>
              <a:ext cx="140000" cy="188025"/>
            </a:xfrm>
            <a:custGeom>
              <a:rect b="b" l="l" r="r" t="t"/>
              <a:pathLst>
                <a:path extrusionOk="0" h="7521" w="5600">
                  <a:moveTo>
                    <a:pt x="2861" y="1186"/>
                  </a:moveTo>
                  <a:cubicBezTo>
                    <a:pt x="3637" y="1186"/>
                    <a:pt x="4230" y="1472"/>
                    <a:pt x="4230" y="2350"/>
                  </a:cubicBezTo>
                  <a:cubicBezTo>
                    <a:pt x="4230" y="3127"/>
                    <a:pt x="3699" y="3515"/>
                    <a:pt x="2881" y="3515"/>
                  </a:cubicBezTo>
                  <a:lnTo>
                    <a:pt x="1390" y="3515"/>
                  </a:lnTo>
                  <a:lnTo>
                    <a:pt x="1390" y="1186"/>
                  </a:lnTo>
                  <a:close/>
                  <a:moveTo>
                    <a:pt x="0" y="1"/>
                  </a:moveTo>
                  <a:lnTo>
                    <a:pt x="0" y="7520"/>
                  </a:lnTo>
                  <a:lnTo>
                    <a:pt x="1390" y="7520"/>
                  </a:lnTo>
                  <a:lnTo>
                    <a:pt x="1390" y="4700"/>
                  </a:lnTo>
                  <a:lnTo>
                    <a:pt x="3127" y="4700"/>
                  </a:lnTo>
                  <a:cubicBezTo>
                    <a:pt x="4823" y="4700"/>
                    <a:pt x="5599" y="3515"/>
                    <a:pt x="5599" y="2371"/>
                  </a:cubicBezTo>
                  <a:cubicBezTo>
                    <a:pt x="5599" y="818"/>
                    <a:pt x="4496" y="1"/>
                    <a:pt x="3045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0" name="Google Shape;320;g22489464865_0_325"/>
            <p:cNvSpPr/>
            <p:nvPr/>
          </p:nvSpPr>
          <p:spPr>
            <a:xfrm>
              <a:off x="3650100" y="2490700"/>
              <a:ext cx="86850" cy="137450"/>
            </a:xfrm>
            <a:custGeom>
              <a:rect b="b" l="l" r="r" t="t"/>
              <a:pathLst>
                <a:path extrusionOk="0" h="5498" w="3474">
                  <a:moveTo>
                    <a:pt x="3045" y="0"/>
                  </a:moveTo>
                  <a:cubicBezTo>
                    <a:pt x="2391" y="0"/>
                    <a:pt x="1594" y="430"/>
                    <a:pt x="1287" y="1002"/>
                  </a:cubicBezTo>
                  <a:lnTo>
                    <a:pt x="1267" y="1002"/>
                  </a:lnTo>
                  <a:lnTo>
                    <a:pt x="1267" y="103"/>
                  </a:lnTo>
                  <a:lnTo>
                    <a:pt x="0" y="103"/>
                  </a:lnTo>
                  <a:lnTo>
                    <a:pt x="0" y="5497"/>
                  </a:lnTo>
                  <a:lnTo>
                    <a:pt x="1287" y="5497"/>
                  </a:lnTo>
                  <a:lnTo>
                    <a:pt x="1287" y="2739"/>
                  </a:lnTo>
                  <a:cubicBezTo>
                    <a:pt x="1287" y="1737"/>
                    <a:pt x="2023" y="1165"/>
                    <a:pt x="2984" y="1165"/>
                  </a:cubicBezTo>
                  <a:cubicBezTo>
                    <a:pt x="3167" y="1165"/>
                    <a:pt x="3310" y="1165"/>
                    <a:pt x="3474" y="1206"/>
                  </a:cubicBezTo>
                  <a:lnTo>
                    <a:pt x="3474" y="21"/>
                  </a:lnTo>
                  <a:cubicBezTo>
                    <a:pt x="3331" y="0"/>
                    <a:pt x="3188" y="0"/>
                    <a:pt x="3045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1" name="Google Shape;321;g22489464865_0_325"/>
            <p:cNvSpPr/>
            <p:nvPr/>
          </p:nvSpPr>
          <p:spPr>
            <a:xfrm>
              <a:off x="3752775" y="2490700"/>
              <a:ext cx="122625" cy="140500"/>
            </a:xfrm>
            <a:custGeom>
              <a:rect b="b" l="l" r="r" t="t"/>
              <a:pathLst>
                <a:path extrusionOk="0" h="5620" w="4905">
                  <a:moveTo>
                    <a:pt x="2432" y="1104"/>
                  </a:moveTo>
                  <a:cubicBezTo>
                    <a:pt x="3106" y="1104"/>
                    <a:pt x="3597" y="1472"/>
                    <a:pt x="3597" y="2126"/>
                  </a:cubicBezTo>
                  <a:lnTo>
                    <a:pt x="3597" y="3474"/>
                  </a:lnTo>
                  <a:cubicBezTo>
                    <a:pt x="3597" y="4251"/>
                    <a:pt x="3025" y="4537"/>
                    <a:pt x="2473" y="4537"/>
                  </a:cubicBezTo>
                  <a:cubicBezTo>
                    <a:pt x="1819" y="4537"/>
                    <a:pt x="1308" y="4149"/>
                    <a:pt x="1308" y="3495"/>
                  </a:cubicBezTo>
                  <a:lnTo>
                    <a:pt x="1308" y="2166"/>
                  </a:lnTo>
                  <a:cubicBezTo>
                    <a:pt x="1308" y="1390"/>
                    <a:pt x="1901" y="1104"/>
                    <a:pt x="2432" y="1104"/>
                  </a:cubicBezTo>
                  <a:close/>
                  <a:moveTo>
                    <a:pt x="2432" y="0"/>
                  </a:moveTo>
                  <a:cubicBezTo>
                    <a:pt x="1247" y="0"/>
                    <a:pt x="0" y="797"/>
                    <a:pt x="0" y="2269"/>
                  </a:cubicBezTo>
                  <a:lnTo>
                    <a:pt x="0" y="3495"/>
                  </a:lnTo>
                  <a:cubicBezTo>
                    <a:pt x="0" y="4884"/>
                    <a:pt x="1165" y="5620"/>
                    <a:pt x="2473" y="5620"/>
                  </a:cubicBezTo>
                  <a:cubicBezTo>
                    <a:pt x="3679" y="5620"/>
                    <a:pt x="4905" y="4823"/>
                    <a:pt x="4905" y="3352"/>
                  </a:cubicBezTo>
                  <a:lnTo>
                    <a:pt x="4905" y="2248"/>
                  </a:lnTo>
                  <a:cubicBezTo>
                    <a:pt x="4905" y="859"/>
                    <a:pt x="3740" y="0"/>
                    <a:pt x="2432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2" name="Google Shape;322;g22489464865_0_325"/>
            <p:cNvSpPr/>
            <p:nvPr/>
          </p:nvSpPr>
          <p:spPr>
            <a:xfrm>
              <a:off x="3897850" y="2490700"/>
              <a:ext cx="121100" cy="189050"/>
            </a:xfrm>
            <a:custGeom>
              <a:rect b="b" l="l" r="r" t="t"/>
              <a:pathLst>
                <a:path extrusionOk="0" h="7562" w="4844">
                  <a:moveTo>
                    <a:pt x="2432" y="1104"/>
                  </a:moveTo>
                  <a:cubicBezTo>
                    <a:pt x="3086" y="1104"/>
                    <a:pt x="3597" y="1472"/>
                    <a:pt x="3597" y="2126"/>
                  </a:cubicBezTo>
                  <a:lnTo>
                    <a:pt x="3597" y="3331"/>
                  </a:lnTo>
                  <a:cubicBezTo>
                    <a:pt x="3597" y="4108"/>
                    <a:pt x="3004" y="4394"/>
                    <a:pt x="2473" y="4394"/>
                  </a:cubicBezTo>
                  <a:cubicBezTo>
                    <a:pt x="1799" y="4394"/>
                    <a:pt x="1308" y="4006"/>
                    <a:pt x="1308" y="3352"/>
                  </a:cubicBezTo>
                  <a:lnTo>
                    <a:pt x="1308" y="2166"/>
                  </a:lnTo>
                  <a:cubicBezTo>
                    <a:pt x="1308" y="1390"/>
                    <a:pt x="1901" y="1104"/>
                    <a:pt x="2432" y="1104"/>
                  </a:cubicBezTo>
                  <a:close/>
                  <a:moveTo>
                    <a:pt x="2105" y="0"/>
                  </a:moveTo>
                  <a:cubicBezTo>
                    <a:pt x="920" y="0"/>
                    <a:pt x="1" y="797"/>
                    <a:pt x="1" y="2269"/>
                  </a:cubicBezTo>
                  <a:lnTo>
                    <a:pt x="1" y="3290"/>
                  </a:lnTo>
                  <a:cubicBezTo>
                    <a:pt x="1" y="4680"/>
                    <a:pt x="818" y="5415"/>
                    <a:pt x="2126" y="5415"/>
                  </a:cubicBezTo>
                  <a:cubicBezTo>
                    <a:pt x="2739" y="5415"/>
                    <a:pt x="3229" y="5191"/>
                    <a:pt x="3577" y="4721"/>
                  </a:cubicBezTo>
                  <a:lnTo>
                    <a:pt x="3597" y="4721"/>
                  </a:lnTo>
                  <a:lnTo>
                    <a:pt x="3597" y="5272"/>
                  </a:lnTo>
                  <a:cubicBezTo>
                    <a:pt x="3597" y="6049"/>
                    <a:pt x="3168" y="6539"/>
                    <a:pt x="2391" y="6539"/>
                  </a:cubicBezTo>
                  <a:cubicBezTo>
                    <a:pt x="1921" y="6539"/>
                    <a:pt x="1554" y="6335"/>
                    <a:pt x="1308" y="5824"/>
                  </a:cubicBezTo>
                  <a:lnTo>
                    <a:pt x="82" y="6253"/>
                  </a:lnTo>
                  <a:cubicBezTo>
                    <a:pt x="348" y="7152"/>
                    <a:pt x="1390" y="7561"/>
                    <a:pt x="2269" y="7561"/>
                  </a:cubicBezTo>
                  <a:cubicBezTo>
                    <a:pt x="4128" y="7561"/>
                    <a:pt x="4844" y="6294"/>
                    <a:pt x="4844" y="5048"/>
                  </a:cubicBezTo>
                  <a:lnTo>
                    <a:pt x="4844" y="103"/>
                  </a:lnTo>
                  <a:lnTo>
                    <a:pt x="3617" y="103"/>
                  </a:lnTo>
                  <a:lnTo>
                    <a:pt x="3617" y="736"/>
                  </a:lnTo>
                  <a:lnTo>
                    <a:pt x="3597" y="736"/>
                  </a:lnTo>
                  <a:cubicBezTo>
                    <a:pt x="3311" y="327"/>
                    <a:pt x="2739" y="0"/>
                    <a:pt x="2105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3" name="Google Shape;323;g22489464865_0_325"/>
            <p:cNvSpPr/>
            <p:nvPr/>
          </p:nvSpPr>
          <p:spPr>
            <a:xfrm>
              <a:off x="4051100" y="2490700"/>
              <a:ext cx="86875" cy="137450"/>
            </a:xfrm>
            <a:custGeom>
              <a:rect b="b" l="l" r="r" t="t"/>
              <a:pathLst>
                <a:path extrusionOk="0" h="5498" w="3475">
                  <a:moveTo>
                    <a:pt x="3046" y="0"/>
                  </a:moveTo>
                  <a:cubicBezTo>
                    <a:pt x="2392" y="0"/>
                    <a:pt x="1595" y="430"/>
                    <a:pt x="1288" y="1002"/>
                  </a:cubicBezTo>
                  <a:lnTo>
                    <a:pt x="1268" y="1002"/>
                  </a:lnTo>
                  <a:lnTo>
                    <a:pt x="1268" y="103"/>
                  </a:lnTo>
                  <a:lnTo>
                    <a:pt x="1" y="103"/>
                  </a:lnTo>
                  <a:lnTo>
                    <a:pt x="1" y="5497"/>
                  </a:lnTo>
                  <a:lnTo>
                    <a:pt x="1288" y="5497"/>
                  </a:lnTo>
                  <a:lnTo>
                    <a:pt x="1288" y="2739"/>
                  </a:lnTo>
                  <a:cubicBezTo>
                    <a:pt x="1288" y="1737"/>
                    <a:pt x="2024" y="1165"/>
                    <a:pt x="2984" y="1165"/>
                  </a:cubicBezTo>
                  <a:cubicBezTo>
                    <a:pt x="3168" y="1165"/>
                    <a:pt x="3311" y="1165"/>
                    <a:pt x="3475" y="1206"/>
                  </a:cubicBezTo>
                  <a:lnTo>
                    <a:pt x="3475" y="21"/>
                  </a:lnTo>
                  <a:cubicBezTo>
                    <a:pt x="3332" y="0"/>
                    <a:pt x="3189" y="0"/>
                    <a:pt x="3046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4" name="Google Shape;324;g22489464865_0_325"/>
            <p:cNvSpPr/>
            <p:nvPr/>
          </p:nvSpPr>
          <p:spPr>
            <a:xfrm>
              <a:off x="4149700" y="2490200"/>
              <a:ext cx="120600" cy="140500"/>
            </a:xfrm>
            <a:custGeom>
              <a:rect b="b" l="l" r="r" t="t"/>
              <a:pathLst>
                <a:path extrusionOk="0" h="5620" w="4824">
                  <a:moveTo>
                    <a:pt x="3434" y="3269"/>
                  </a:moveTo>
                  <a:lnTo>
                    <a:pt x="3434" y="3515"/>
                  </a:lnTo>
                  <a:cubicBezTo>
                    <a:pt x="3434" y="4107"/>
                    <a:pt x="3270" y="4598"/>
                    <a:pt x="2228" y="4618"/>
                  </a:cubicBezTo>
                  <a:cubicBezTo>
                    <a:pt x="1635" y="4618"/>
                    <a:pt x="1268" y="4373"/>
                    <a:pt x="1268" y="3923"/>
                  </a:cubicBezTo>
                  <a:cubicBezTo>
                    <a:pt x="1268" y="3453"/>
                    <a:pt x="1615" y="3269"/>
                    <a:pt x="2167" y="3269"/>
                  </a:cubicBezTo>
                  <a:close/>
                  <a:moveTo>
                    <a:pt x="2412" y="0"/>
                  </a:moveTo>
                  <a:cubicBezTo>
                    <a:pt x="1390" y="0"/>
                    <a:pt x="266" y="409"/>
                    <a:pt x="266" y="1594"/>
                  </a:cubicBezTo>
                  <a:lnTo>
                    <a:pt x="266" y="1737"/>
                  </a:lnTo>
                  <a:lnTo>
                    <a:pt x="1431" y="1737"/>
                  </a:lnTo>
                  <a:lnTo>
                    <a:pt x="1431" y="1553"/>
                  </a:lnTo>
                  <a:cubicBezTo>
                    <a:pt x="1431" y="1206"/>
                    <a:pt x="1840" y="1022"/>
                    <a:pt x="2412" y="1022"/>
                  </a:cubicBezTo>
                  <a:cubicBezTo>
                    <a:pt x="3045" y="1022"/>
                    <a:pt x="3434" y="1247"/>
                    <a:pt x="3434" y="1819"/>
                  </a:cubicBezTo>
                  <a:lnTo>
                    <a:pt x="3434" y="2330"/>
                  </a:lnTo>
                  <a:lnTo>
                    <a:pt x="2003" y="2330"/>
                  </a:lnTo>
                  <a:cubicBezTo>
                    <a:pt x="961" y="2330"/>
                    <a:pt x="1" y="2943"/>
                    <a:pt x="1" y="3985"/>
                  </a:cubicBezTo>
                  <a:cubicBezTo>
                    <a:pt x="1" y="5006"/>
                    <a:pt x="757" y="5619"/>
                    <a:pt x="1881" y="5619"/>
                  </a:cubicBezTo>
                  <a:cubicBezTo>
                    <a:pt x="2575" y="5619"/>
                    <a:pt x="2984" y="5517"/>
                    <a:pt x="3474" y="5006"/>
                  </a:cubicBezTo>
                  <a:lnTo>
                    <a:pt x="3495" y="5006"/>
                  </a:lnTo>
                  <a:cubicBezTo>
                    <a:pt x="3495" y="5109"/>
                    <a:pt x="3515" y="5435"/>
                    <a:pt x="3536" y="5517"/>
                  </a:cubicBezTo>
                  <a:lnTo>
                    <a:pt x="4823" y="5517"/>
                  </a:lnTo>
                  <a:cubicBezTo>
                    <a:pt x="4762" y="5395"/>
                    <a:pt x="4721" y="4598"/>
                    <a:pt x="4721" y="4352"/>
                  </a:cubicBezTo>
                  <a:lnTo>
                    <a:pt x="4721" y="1737"/>
                  </a:lnTo>
                  <a:cubicBezTo>
                    <a:pt x="4721" y="409"/>
                    <a:pt x="3617" y="0"/>
                    <a:pt x="2412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5" name="Google Shape;325;g22489464865_0_325"/>
            <p:cNvSpPr/>
            <p:nvPr/>
          </p:nvSpPr>
          <p:spPr>
            <a:xfrm>
              <a:off x="4300925" y="2490700"/>
              <a:ext cx="197200" cy="137450"/>
            </a:xfrm>
            <a:custGeom>
              <a:rect b="b" l="l" r="r" t="t"/>
              <a:pathLst>
                <a:path extrusionOk="0" h="5498" w="7888">
                  <a:moveTo>
                    <a:pt x="2800" y="0"/>
                  </a:moveTo>
                  <a:cubicBezTo>
                    <a:pt x="2166" y="0"/>
                    <a:pt x="1635" y="246"/>
                    <a:pt x="1267" y="757"/>
                  </a:cubicBezTo>
                  <a:lnTo>
                    <a:pt x="1247" y="757"/>
                  </a:lnTo>
                  <a:lnTo>
                    <a:pt x="1247" y="103"/>
                  </a:lnTo>
                  <a:lnTo>
                    <a:pt x="0" y="103"/>
                  </a:lnTo>
                  <a:lnTo>
                    <a:pt x="0" y="5497"/>
                  </a:lnTo>
                  <a:lnTo>
                    <a:pt x="1287" y="5497"/>
                  </a:lnTo>
                  <a:lnTo>
                    <a:pt x="1287" y="2330"/>
                  </a:lnTo>
                  <a:cubicBezTo>
                    <a:pt x="1287" y="1431"/>
                    <a:pt x="1880" y="1124"/>
                    <a:pt x="2330" y="1124"/>
                  </a:cubicBezTo>
                  <a:cubicBezTo>
                    <a:pt x="3106" y="1124"/>
                    <a:pt x="3310" y="1696"/>
                    <a:pt x="3310" y="2371"/>
                  </a:cubicBezTo>
                  <a:lnTo>
                    <a:pt x="3310" y="5497"/>
                  </a:lnTo>
                  <a:lnTo>
                    <a:pt x="4598" y="5497"/>
                  </a:lnTo>
                  <a:lnTo>
                    <a:pt x="4598" y="2371"/>
                  </a:lnTo>
                  <a:cubicBezTo>
                    <a:pt x="4598" y="1676"/>
                    <a:pt x="4904" y="1124"/>
                    <a:pt x="5620" y="1124"/>
                  </a:cubicBezTo>
                  <a:cubicBezTo>
                    <a:pt x="6355" y="1124"/>
                    <a:pt x="6600" y="1615"/>
                    <a:pt x="6600" y="2350"/>
                  </a:cubicBezTo>
                  <a:lnTo>
                    <a:pt x="6600" y="5497"/>
                  </a:lnTo>
                  <a:lnTo>
                    <a:pt x="7888" y="5497"/>
                  </a:lnTo>
                  <a:lnTo>
                    <a:pt x="7888" y="1901"/>
                  </a:lnTo>
                  <a:cubicBezTo>
                    <a:pt x="7888" y="573"/>
                    <a:pt x="7009" y="0"/>
                    <a:pt x="6008" y="0"/>
                  </a:cubicBezTo>
                  <a:cubicBezTo>
                    <a:pt x="5272" y="0"/>
                    <a:pt x="4720" y="307"/>
                    <a:pt x="4332" y="797"/>
                  </a:cubicBezTo>
                  <a:cubicBezTo>
                    <a:pt x="3985" y="287"/>
                    <a:pt x="3515" y="0"/>
                    <a:pt x="2800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6" name="Google Shape;326;g22489464865_0_325"/>
            <p:cNvSpPr/>
            <p:nvPr/>
          </p:nvSpPr>
          <p:spPr>
            <a:xfrm>
              <a:off x="4532325" y="2490700"/>
              <a:ext cx="197725" cy="137450"/>
            </a:xfrm>
            <a:custGeom>
              <a:rect b="b" l="l" r="r" t="t"/>
              <a:pathLst>
                <a:path extrusionOk="0" h="5498" w="7909">
                  <a:moveTo>
                    <a:pt x="2800" y="0"/>
                  </a:moveTo>
                  <a:cubicBezTo>
                    <a:pt x="2167" y="0"/>
                    <a:pt x="1636" y="246"/>
                    <a:pt x="1268" y="757"/>
                  </a:cubicBezTo>
                  <a:lnTo>
                    <a:pt x="1247" y="757"/>
                  </a:lnTo>
                  <a:lnTo>
                    <a:pt x="1247" y="103"/>
                  </a:lnTo>
                  <a:lnTo>
                    <a:pt x="1" y="103"/>
                  </a:lnTo>
                  <a:lnTo>
                    <a:pt x="1" y="5497"/>
                  </a:lnTo>
                  <a:lnTo>
                    <a:pt x="1288" y="5497"/>
                  </a:lnTo>
                  <a:lnTo>
                    <a:pt x="1288" y="2330"/>
                  </a:lnTo>
                  <a:cubicBezTo>
                    <a:pt x="1288" y="1431"/>
                    <a:pt x="1881" y="1124"/>
                    <a:pt x="2330" y="1124"/>
                  </a:cubicBezTo>
                  <a:cubicBezTo>
                    <a:pt x="3127" y="1124"/>
                    <a:pt x="3311" y="1696"/>
                    <a:pt x="3311" y="2371"/>
                  </a:cubicBezTo>
                  <a:lnTo>
                    <a:pt x="3311" y="5497"/>
                  </a:lnTo>
                  <a:lnTo>
                    <a:pt x="4598" y="5497"/>
                  </a:lnTo>
                  <a:lnTo>
                    <a:pt x="4598" y="2371"/>
                  </a:lnTo>
                  <a:cubicBezTo>
                    <a:pt x="4598" y="1676"/>
                    <a:pt x="4905" y="1124"/>
                    <a:pt x="5641" y="1124"/>
                  </a:cubicBezTo>
                  <a:cubicBezTo>
                    <a:pt x="6356" y="1124"/>
                    <a:pt x="6621" y="1615"/>
                    <a:pt x="6621" y="2350"/>
                  </a:cubicBezTo>
                  <a:lnTo>
                    <a:pt x="6621" y="5497"/>
                  </a:lnTo>
                  <a:lnTo>
                    <a:pt x="7909" y="5497"/>
                  </a:lnTo>
                  <a:lnTo>
                    <a:pt x="7909" y="1901"/>
                  </a:lnTo>
                  <a:cubicBezTo>
                    <a:pt x="7909" y="573"/>
                    <a:pt x="7010" y="0"/>
                    <a:pt x="6008" y="0"/>
                  </a:cubicBezTo>
                  <a:cubicBezTo>
                    <a:pt x="5273" y="0"/>
                    <a:pt x="4721" y="307"/>
                    <a:pt x="4353" y="797"/>
                  </a:cubicBezTo>
                  <a:lnTo>
                    <a:pt x="4333" y="797"/>
                  </a:lnTo>
                  <a:cubicBezTo>
                    <a:pt x="4006" y="287"/>
                    <a:pt x="3515" y="0"/>
                    <a:pt x="2800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7" name="Google Shape;327;g22489464865_0_325"/>
            <p:cNvSpPr/>
            <p:nvPr/>
          </p:nvSpPr>
          <p:spPr>
            <a:xfrm>
              <a:off x="4758125" y="2490700"/>
              <a:ext cx="120075" cy="140500"/>
            </a:xfrm>
            <a:custGeom>
              <a:rect b="b" l="l" r="r" t="t"/>
              <a:pathLst>
                <a:path extrusionOk="0" h="5620" w="4803">
                  <a:moveTo>
                    <a:pt x="2473" y="1083"/>
                  </a:moveTo>
                  <a:cubicBezTo>
                    <a:pt x="3004" y="1083"/>
                    <a:pt x="3515" y="1390"/>
                    <a:pt x="3515" y="2126"/>
                  </a:cubicBezTo>
                  <a:lnTo>
                    <a:pt x="3515" y="2269"/>
                  </a:lnTo>
                  <a:lnTo>
                    <a:pt x="1329" y="2269"/>
                  </a:lnTo>
                  <a:lnTo>
                    <a:pt x="1329" y="2187"/>
                  </a:lnTo>
                  <a:cubicBezTo>
                    <a:pt x="1329" y="1390"/>
                    <a:pt x="1921" y="1083"/>
                    <a:pt x="2473" y="1083"/>
                  </a:cubicBezTo>
                  <a:close/>
                  <a:moveTo>
                    <a:pt x="2473" y="0"/>
                  </a:moveTo>
                  <a:cubicBezTo>
                    <a:pt x="1145" y="0"/>
                    <a:pt x="1" y="838"/>
                    <a:pt x="1" y="2371"/>
                  </a:cubicBezTo>
                  <a:lnTo>
                    <a:pt x="1" y="3413"/>
                  </a:lnTo>
                  <a:cubicBezTo>
                    <a:pt x="1" y="4884"/>
                    <a:pt x="1186" y="5620"/>
                    <a:pt x="2514" y="5620"/>
                  </a:cubicBezTo>
                  <a:cubicBezTo>
                    <a:pt x="3474" y="5620"/>
                    <a:pt x="4333" y="5252"/>
                    <a:pt x="4741" y="4414"/>
                  </a:cubicBezTo>
                  <a:lnTo>
                    <a:pt x="3761" y="3842"/>
                  </a:lnTo>
                  <a:cubicBezTo>
                    <a:pt x="3474" y="4271"/>
                    <a:pt x="3025" y="4537"/>
                    <a:pt x="2575" y="4537"/>
                  </a:cubicBezTo>
                  <a:cubicBezTo>
                    <a:pt x="1901" y="4537"/>
                    <a:pt x="1349" y="4149"/>
                    <a:pt x="1349" y="3454"/>
                  </a:cubicBezTo>
                  <a:lnTo>
                    <a:pt x="1349" y="3168"/>
                  </a:lnTo>
                  <a:lnTo>
                    <a:pt x="4803" y="3168"/>
                  </a:lnTo>
                  <a:lnTo>
                    <a:pt x="4803" y="2126"/>
                  </a:lnTo>
                  <a:cubicBezTo>
                    <a:pt x="4803" y="695"/>
                    <a:pt x="3638" y="0"/>
                    <a:pt x="2473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8" name="Google Shape;328;g22489464865_0_325"/>
            <p:cNvSpPr/>
            <p:nvPr/>
          </p:nvSpPr>
          <p:spPr>
            <a:xfrm>
              <a:off x="3487650" y="2756350"/>
              <a:ext cx="131300" cy="188000"/>
            </a:xfrm>
            <a:custGeom>
              <a:rect b="b" l="l" r="r" t="t"/>
              <a:pathLst>
                <a:path extrusionOk="0" h="7520" w="5252">
                  <a:moveTo>
                    <a:pt x="0" y="0"/>
                  </a:moveTo>
                  <a:lnTo>
                    <a:pt x="0" y="7520"/>
                  </a:lnTo>
                  <a:lnTo>
                    <a:pt x="5252" y="7520"/>
                  </a:lnTo>
                  <a:lnTo>
                    <a:pt x="5252" y="6294"/>
                  </a:lnTo>
                  <a:lnTo>
                    <a:pt x="1390" y="6294"/>
                  </a:lnTo>
                  <a:lnTo>
                    <a:pt x="1390" y="4312"/>
                  </a:lnTo>
                  <a:lnTo>
                    <a:pt x="4782" y="4312"/>
                  </a:lnTo>
                  <a:lnTo>
                    <a:pt x="4782" y="3065"/>
                  </a:lnTo>
                  <a:lnTo>
                    <a:pt x="1390" y="3065"/>
                  </a:lnTo>
                  <a:lnTo>
                    <a:pt x="1390" y="1226"/>
                  </a:lnTo>
                  <a:lnTo>
                    <a:pt x="5211" y="1226"/>
                  </a:lnTo>
                  <a:lnTo>
                    <a:pt x="5211" y="0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9" name="Google Shape;329;g22489464865_0_325"/>
            <p:cNvSpPr/>
            <p:nvPr/>
          </p:nvSpPr>
          <p:spPr>
            <a:xfrm>
              <a:off x="3650600" y="2756350"/>
              <a:ext cx="58275" cy="189550"/>
            </a:xfrm>
            <a:custGeom>
              <a:rect b="b" l="l" r="r" t="t"/>
              <a:pathLst>
                <a:path extrusionOk="0" h="7582" w="2331">
                  <a:moveTo>
                    <a:pt x="1" y="0"/>
                  </a:moveTo>
                  <a:lnTo>
                    <a:pt x="1" y="6069"/>
                  </a:lnTo>
                  <a:cubicBezTo>
                    <a:pt x="1" y="6559"/>
                    <a:pt x="21" y="7581"/>
                    <a:pt x="1308" y="7581"/>
                  </a:cubicBezTo>
                  <a:cubicBezTo>
                    <a:pt x="1635" y="7581"/>
                    <a:pt x="2064" y="7520"/>
                    <a:pt x="2330" y="7438"/>
                  </a:cubicBezTo>
                  <a:lnTo>
                    <a:pt x="2330" y="6457"/>
                  </a:lnTo>
                  <a:cubicBezTo>
                    <a:pt x="2105" y="6478"/>
                    <a:pt x="1983" y="6498"/>
                    <a:pt x="1758" y="6498"/>
                  </a:cubicBezTo>
                  <a:cubicBezTo>
                    <a:pt x="1390" y="6498"/>
                    <a:pt x="1288" y="6294"/>
                    <a:pt x="1288" y="6069"/>
                  </a:cubicBezTo>
                  <a:lnTo>
                    <a:pt x="1288" y="0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0" name="Google Shape;330;g22489464865_0_325"/>
            <p:cNvSpPr/>
            <p:nvPr/>
          </p:nvSpPr>
          <p:spPr>
            <a:xfrm>
              <a:off x="3723150" y="2806400"/>
              <a:ext cx="120075" cy="140500"/>
            </a:xfrm>
            <a:custGeom>
              <a:rect b="b" l="l" r="r" t="t"/>
              <a:pathLst>
                <a:path extrusionOk="0" h="5620" w="4803">
                  <a:moveTo>
                    <a:pt x="3413" y="3250"/>
                  </a:moveTo>
                  <a:lnTo>
                    <a:pt x="3413" y="3515"/>
                  </a:lnTo>
                  <a:cubicBezTo>
                    <a:pt x="3413" y="4108"/>
                    <a:pt x="3249" y="4598"/>
                    <a:pt x="2228" y="4598"/>
                  </a:cubicBezTo>
                  <a:cubicBezTo>
                    <a:pt x="1615" y="4598"/>
                    <a:pt x="1247" y="4373"/>
                    <a:pt x="1247" y="3924"/>
                  </a:cubicBezTo>
                  <a:cubicBezTo>
                    <a:pt x="1247" y="3454"/>
                    <a:pt x="1615" y="3250"/>
                    <a:pt x="2146" y="3250"/>
                  </a:cubicBezTo>
                  <a:close/>
                  <a:moveTo>
                    <a:pt x="2391" y="1"/>
                  </a:moveTo>
                  <a:cubicBezTo>
                    <a:pt x="1390" y="1"/>
                    <a:pt x="266" y="409"/>
                    <a:pt x="266" y="1594"/>
                  </a:cubicBezTo>
                  <a:lnTo>
                    <a:pt x="266" y="1737"/>
                  </a:lnTo>
                  <a:lnTo>
                    <a:pt x="1410" y="1737"/>
                  </a:lnTo>
                  <a:lnTo>
                    <a:pt x="1410" y="1554"/>
                  </a:lnTo>
                  <a:cubicBezTo>
                    <a:pt x="1410" y="1206"/>
                    <a:pt x="1819" y="1022"/>
                    <a:pt x="2391" y="1022"/>
                  </a:cubicBezTo>
                  <a:cubicBezTo>
                    <a:pt x="3045" y="1022"/>
                    <a:pt x="3413" y="1247"/>
                    <a:pt x="3413" y="1819"/>
                  </a:cubicBezTo>
                  <a:lnTo>
                    <a:pt x="3413" y="2330"/>
                  </a:lnTo>
                  <a:lnTo>
                    <a:pt x="1982" y="2330"/>
                  </a:lnTo>
                  <a:cubicBezTo>
                    <a:pt x="940" y="2330"/>
                    <a:pt x="0" y="2943"/>
                    <a:pt x="0" y="3985"/>
                  </a:cubicBezTo>
                  <a:cubicBezTo>
                    <a:pt x="0" y="5007"/>
                    <a:pt x="756" y="5620"/>
                    <a:pt x="1880" y="5620"/>
                  </a:cubicBezTo>
                  <a:cubicBezTo>
                    <a:pt x="2575" y="5620"/>
                    <a:pt x="2984" y="5518"/>
                    <a:pt x="3454" y="5007"/>
                  </a:cubicBezTo>
                  <a:lnTo>
                    <a:pt x="3474" y="5007"/>
                  </a:lnTo>
                  <a:cubicBezTo>
                    <a:pt x="3494" y="5109"/>
                    <a:pt x="3515" y="5436"/>
                    <a:pt x="3535" y="5518"/>
                  </a:cubicBezTo>
                  <a:lnTo>
                    <a:pt x="4802" y="5518"/>
                  </a:lnTo>
                  <a:cubicBezTo>
                    <a:pt x="4741" y="5395"/>
                    <a:pt x="4700" y="4598"/>
                    <a:pt x="4700" y="4353"/>
                  </a:cubicBezTo>
                  <a:lnTo>
                    <a:pt x="4700" y="1737"/>
                  </a:lnTo>
                  <a:cubicBezTo>
                    <a:pt x="4700" y="409"/>
                    <a:pt x="3597" y="1"/>
                    <a:pt x="2391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1" name="Google Shape;331;g22489464865_0_325"/>
            <p:cNvSpPr/>
            <p:nvPr/>
          </p:nvSpPr>
          <p:spPr>
            <a:xfrm>
              <a:off x="3872825" y="2806925"/>
              <a:ext cx="86350" cy="137425"/>
            </a:xfrm>
            <a:custGeom>
              <a:rect b="b" l="l" r="r" t="t"/>
              <a:pathLst>
                <a:path extrusionOk="0" h="5497" w="3454">
                  <a:moveTo>
                    <a:pt x="3025" y="0"/>
                  </a:moveTo>
                  <a:cubicBezTo>
                    <a:pt x="2391" y="0"/>
                    <a:pt x="1594" y="429"/>
                    <a:pt x="1267" y="1001"/>
                  </a:cubicBezTo>
                  <a:lnTo>
                    <a:pt x="1247" y="1001"/>
                  </a:lnTo>
                  <a:lnTo>
                    <a:pt x="1247" y="102"/>
                  </a:lnTo>
                  <a:lnTo>
                    <a:pt x="0" y="102"/>
                  </a:lnTo>
                  <a:lnTo>
                    <a:pt x="0" y="5497"/>
                  </a:lnTo>
                  <a:lnTo>
                    <a:pt x="1288" y="5497"/>
                  </a:lnTo>
                  <a:lnTo>
                    <a:pt x="1288" y="2738"/>
                  </a:lnTo>
                  <a:cubicBezTo>
                    <a:pt x="1288" y="1737"/>
                    <a:pt x="2003" y="1165"/>
                    <a:pt x="2984" y="1165"/>
                  </a:cubicBezTo>
                  <a:cubicBezTo>
                    <a:pt x="3147" y="1165"/>
                    <a:pt x="3290" y="1165"/>
                    <a:pt x="3454" y="1206"/>
                  </a:cubicBezTo>
                  <a:lnTo>
                    <a:pt x="3454" y="20"/>
                  </a:lnTo>
                  <a:cubicBezTo>
                    <a:pt x="3331" y="0"/>
                    <a:pt x="3168" y="0"/>
                    <a:pt x="3025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2" name="Google Shape;332;g22489464865_0_325"/>
            <p:cNvSpPr/>
            <p:nvPr/>
          </p:nvSpPr>
          <p:spPr>
            <a:xfrm>
              <a:off x="3975000" y="2806925"/>
              <a:ext cx="121600" cy="189025"/>
            </a:xfrm>
            <a:custGeom>
              <a:rect b="b" l="l" r="r" t="t"/>
              <a:pathLst>
                <a:path extrusionOk="0" h="7561" w="4864">
                  <a:moveTo>
                    <a:pt x="2452" y="1103"/>
                  </a:moveTo>
                  <a:cubicBezTo>
                    <a:pt x="3106" y="1103"/>
                    <a:pt x="3617" y="1471"/>
                    <a:pt x="3617" y="2125"/>
                  </a:cubicBezTo>
                  <a:lnTo>
                    <a:pt x="3617" y="3331"/>
                  </a:lnTo>
                  <a:cubicBezTo>
                    <a:pt x="3617" y="4107"/>
                    <a:pt x="3024" y="4393"/>
                    <a:pt x="2493" y="4393"/>
                  </a:cubicBezTo>
                  <a:cubicBezTo>
                    <a:pt x="1819" y="4393"/>
                    <a:pt x="1308" y="4005"/>
                    <a:pt x="1308" y="3351"/>
                  </a:cubicBezTo>
                  <a:lnTo>
                    <a:pt x="1308" y="2166"/>
                  </a:lnTo>
                  <a:cubicBezTo>
                    <a:pt x="1308" y="1390"/>
                    <a:pt x="1901" y="1103"/>
                    <a:pt x="2452" y="1103"/>
                  </a:cubicBezTo>
                  <a:close/>
                  <a:moveTo>
                    <a:pt x="2125" y="0"/>
                  </a:moveTo>
                  <a:cubicBezTo>
                    <a:pt x="940" y="0"/>
                    <a:pt x="0" y="797"/>
                    <a:pt x="0" y="2268"/>
                  </a:cubicBezTo>
                  <a:lnTo>
                    <a:pt x="0" y="3290"/>
                  </a:lnTo>
                  <a:cubicBezTo>
                    <a:pt x="0" y="4679"/>
                    <a:pt x="838" y="5415"/>
                    <a:pt x="2146" y="5415"/>
                  </a:cubicBezTo>
                  <a:cubicBezTo>
                    <a:pt x="2759" y="5415"/>
                    <a:pt x="3249" y="5190"/>
                    <a:pt x="3597" y="4720"/>
                  </a:cubicBezTo>
                  <a:lnTo>
                    <a:pt x="3617" y="4720"/>
                  </a:lnTo>
                  <a:lnTo>
                    <a:pt x="3617" y="5272"/>
                  </a:lnTo>
                  <a:cubicBezTo>
                    <a:pt x="3617" y="6048"/>
                    <a:pt x="3188" y="6539"/>
                    <a:pt x="2391" y="6539"/>
                  </a:cubicBezTo>
                  <a:cubicBezTo>
                    <a:pt x="1941" y="6539"/>
                    <a:pt x="1574" y="6335"/>
                    <a:pt x="1308" y="5824"/>
                  </a:cubicBezTo>
                  <a:lnTo>
                    <a:pt x="82" y="6253"/>
                  </a:lnTo>
                  <a:cubicBezTo>
                    <a:pt x="368" y="7152"/>
                    <a:pt x="1410" y="7561"/>
                    <a:pt x="2289" y="7561"/>
                  </a:cubicBezTo>
                  <a:cubicBezTo>
                    <a:pt x="4148" y="7561"/>
                    <a:pt x="4864" y="6294"/>
                    <a:pt x="4864" y="5047"/>
                  </a:cubicBezTo>
                  <a:lnTo>
                    <a:pt x="4864" y="102"/>
                  </a:lnTo>
                  <a:lnTo>
                    <a:pt x="3637" y="102"/>
                  </a:lnTo>
                  <a:lnTo>
                    <a:pt x="3637" y="736"/>
                  </a:lnTo>
                  <a:lnTo>
                    <a:pt x="3617" y="736"/>
                  </a:lnTo>
                  <a:cubicBezTo>
                    <a:pt x="3331" y="327"/>
                    <a:pt x="2759" y="0"/>
                    <a:pt x="2125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3" name="Google Shape;333;g22489464865_0_325"/>
            <p:cNvSpPr/>
            <p:nvPr/>
          </p:nvSpPr>
          <p:spPr>
            <a:xfrm>
              <a:off x="4130300" y="2754800"/>
              <a:ext cx="32200" cy="189550"/>
            </a:xfrm>
            <a:custGeom>
              <a:rect b="b" l="l" r="r" t="t"/>
              <a:pathLst>
                <a:path extrusionOk="0" h="7582" w="1288">
                  <a:moveTo>
                    <a:pt x="0" y="1"/>
                  </a:moveTo>
                  <a:lnTo>
                    <a:pt x="0" y="1370"/>
                  </a:lnTo>
                  <a:lnTo>
                    <a:pt x="1288" y="1370"/>
                  </a:lnTo>
                  <a:lnTo>
                    <a:pt x="1288" y="1"/>
                  </a:lnTo>
                  <a:close/>
                  <a:moveTo>
                    <a:pt x="0" y="2187"/>
                  </a:moveTo>
                  <a:lnTo>
                    <a:pt x="0" y="7582"/>
                  </a:lnTo>
                  <a:lnTo>
                    <a:pt x="1288" y="7582"/>
                  </a:lnTo>
                  <a:lnTo>
                    <a:pt x="1288" y="2187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4" name="Google Shape;334;g22489464865_0_325"/>
            <p:cNvSpPr/>
            <p:nvPr/>
          </p:nvSpPr>
          <p:spPr>
            <a:xfrm>
              <a:off x="3479475" y="3072550"/>
              <a:ext cx="122625" cy="191075"/>
            </a:xfrm>
            <a:custGeom>
              <a:rect b="b" l="l" r="r" t="t"/>
              <a:pathLst>
                <a:path extrusionOk="0" h="7643" w="4905">
                  <a:moveTo>
                    <a:pt x="2432" y="3107"/>
                  </a:moveTo>
                  <a:cubicBezTo>
                    <a:pt x="3106" y="3107"/>
                    <a:pt x="3617" y="3495"/>
                    <a:pt x="3617" y="4149"/>
                  </a:cubicBezTo>
                  <a:lnTo>
                    <a:pt x="3617" y="5477"/>
                  </a:lnTo>
                  <a:cubicBezTo>
                    <a:pt x="3617" y="6253"/>
                    <a:pt x="3024" y="6540"/>
                    <a:pt x="2473" y="6540"/>
                  </a:cubicBezTo>
                  <a:cubicBezTo>
                    <a:pt x="1819" y="6540"/>
                    <a:pt x="1308" y="6151"/>
                    <a:pt x="1308" y="5497"/>
                  </a:cubicBezTo>
                  <a:lnTo>
                    <a:pt x="1308" y="4169"/>
                  </a:lnTo>
                  <a:cubicBezTo>
                    <a:pt x="1308" y="3393"/>
                    <a:pt x="1901" y="3107"/>
                    <a:pt x="2432" y="3107"/>
                  </a:cubicBezTo>
                  <a:close/>
                  <a:moveTo>
                    <a:pt x="3637" y="1"/>
                  </a:moveTo>
                  <a:lnTo>
                    <a:pt x="3637" y="2678"/>
                  </a:lnTo>
                  <a:lnTo>
                    <a:pt x="3597" y="2678"/>
                  </a:lnTo>
                  <a:cubicBezTo>
                    <a:pt x="3331" y="2310"/>
                    <a:pt x="2820" y="2003"/>
                    <a:pt x="2227" y="2003"/>
                  </a:cubicBezTo>
                  <a:cubicBezTo>
                    <a:pt x="1022" y="2003"/>
                    <a:pt x="0" y="2739"/>
                    <a:pt x="0" y="4210"/>
                  </a:cubicBezTo>
                  <a:lnTo>
                    <a:pt x="0" y="5518"/>
                  </a:lnTo>
                  <a:cubicBezTo>
                    <a:pt x="0" y="6887"/>
                    <a:pt x="961" y="7643"/>
                    <a:pt x="2125" y="7643"/>
                  </a:cubicBezTo>
                  <a:cubicBezTo>
                    <a:pt x="2616" y="7643"/>
                    <a:pt x="3351" y="7336"/>
                    <a:pt x="3658" y="6907"/>
                  </a:cubicBezTo>
                  <a:lnTo>
                    <a:pt x="3658" y="7520"/>
                  </a:lnTo>
                  <a:lnTo>
                    <a:pt x="4904" y="7520"/>
                  </a:lnTo>
                  <a:lnTo>
                    <a:pt x="4904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5" name="Google Shape;335;g22489464865_0_325"/>
            <p:cNvSpPr/>
            <p:nvPr/>
          </p:nvSpPr>
          <p:spPr>
            <a:xfrm>
              <a:off x="3630675" y="3123125"/>
              <a:ext cx="120075" cy="140500"/>
            </a:xfrm>
            <a:custGeom>
              <a:rect b="b" l="l" r="r" t="t"/>
              <a:pathLst>
                <a:path extrusionOk="0" h="5620" w="4803">
                  <a:moveTo>
                    <a:pt x="2494" y="1084"/>
                  </a:moveTo>
                  <a:cubicBezTo>
                    <a:pt x="3004" y="1084"/>
                    <a:pt x="3536" y="1390"/>
                    <a:pt x="3536" y="2126"/>
                  </a:cubicBezTo>
                  <a:lnTo>
                    <a:pt x="3536" y="2269"/>
                  </a:lnTo>
                  <a:lnTo>
                    <a:pt x="1349" y="2269"/>
                  </a:lnTo>
                  <a:lnTo>
                    <a:pt x="1349" y="2187"/>
                  </a:lnTo>
                  <a:cubicBezTo>
                    <a:pt x="1349" y="1390"/>
                    <a:pt x="1942" y="1084"/>
                    <a:pt x="2494" y="1084"/>
                  </a:cubicBezTo>
                  <a:close/>
                  <a:moveTo>
                    <a:pt x="2473" y="1"/>
                  </a:moveTo>
                  <a:cubicBezTo>
                    <a:pt x="1145" y="1"/>
                    <a:pt x="1" y="838"/>
                    <a:pt x="1" y="2371"/>
                  </a:cubicBezTo>
                  <a:lnTo>
                    <a:pt x="1" y="3413"/>
                  </a:lnTo>
                  <a:cubicBezTo>
                    <a:pt x="1" y="4884"/>
                    <a:pt x="1206" y="5620"/>
                    <a:pt x="2534" y="5620"/>
                  </a:cubicBezTo>
                  <a:cubicBezTo>
                    <a:pt x="3474" y="5620"/>
                    <a:pt x="4333" y="5252"/>
                    <a:pt x="4741" y="4414"/>
                  </a:cubicBezTo>
                  <a:lnTo>
                    <a:pt x="3761" y="3842"/>
                  </a:lnTo>
                  <a:cubicBezTo>
                    <a:pt x="3474" y="4251"/>
                    <a:pt x="3025" y="4537"/>
                    <a:pt x="2596" y="4537"/>
                  </a:cubicBezTo>
                  <a:cubicBezTo>
                    <a:pt x="1901" y="4537"/>
                    <a:pt x="1349" y="4149"/>
                    <a:pt x="1349" y="3454"/>
                  </a:cubicBezTo>
                  <a:lnTo>
                    <a:pt x="1349" y="3168"/>
                  </a:lnTo>
                  <a:lnTo>
                    <a:pt x="4803" y="3168"/>
                  </a:lnTo>
                  <a:lnTo>
                    <a:pt x="4803" y="2126"/>
                  </a:lnTo>
                  <a:cubicBezTo>
                    <a:pt x="4803" y="695"/>
                    <a:pt x="3658" y="1"/>
                    <a:pt x="2473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6" name="Google Shape;336;g22489464865_0_325"/>
            <p:cNvSpPr/>
            <p:nvPr/>
          </p:nvSpPr>
          <p:spPr>
            <a:xfrm>
              <a:off x="3828375" y="3072550"/>
              <a:ext cx="158400" cy="188525"/>
            </a:xfrm>
            <a:custGeom>
              <a:rect b="b" l="l" r="r" t="t"/>
              <a:pathLst>
                <a:path extrusionOk="0" h="7541" w="6336">
                  <a:moveTo>
                    <a:pt x="1" y="1"/>
                  </a:moveTo>
                  <a:lnTo>
                    <a:pt x="2473" y="7541"/>
                  </a:lnTo>
                  <a:lnTo>
                    <a:pt x="3842" y="7541"/>
                  </a:lnTo>
                  <a:lnTo>
                    <a:pt x="6335" y="1"/>
                  </a:lnTo>
                  <a:lnTo>
                    <a:pt x="4925" y="1"/>
                  </a:lnTo>
                  <a:lnTo>
                    <a:pt x="3229" y="5538"/>
                  </a:lnTo>
                  <a:lnTo>
                    <a:pt x="3209" y="5538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7" name="Google Shape;337;g22489464865_0_325"/>
            <p:cNvSpPr/>
            <p:nvPr/>
          </p:nvSpPr>
          <p:spPr>
            <a:xfrm>
              <a:off x="3982150" y="3122625"/>
              <a:ext cx="120075" cy="140500"/>
            </a:xfrm>
            <a:custGeom>
              <a:rect b="b" l="l" r="r" t="t"/>
              <a:pathLst>
                <a:path extrusionOk="0" h="5620" w="4803">
                  <a:moveTo>
                    <a:pt x="3413" y="3249"/>
                  </a:moveTo>
                  <a:lnTo>
                    <a:pt x="3413" y="3515"/>
                  </a:lnTo>
                  <a:cubicBezTo>
                    <a:pt x="3413" y="4107"/>
                    <a:pt x="3249" y="4598"/>
                    <a:pt x="2228" y="4598"/>
                  </a:cubicBezTo>
                  <a:cubicBezTo>
                    <a:pt x="1615" y="4598"/>
                    <a:pt x="1247" y="4373"/>
                    <a:pt x="1247" y="3923"/>
                  </a:cubicBezTo>
                  <a:cubicBezTo>
                    <a:pt x="1247" y="3454"/>
                    <a:pt x="1615" y="3249"/>
                    <a:pt x="2166" y="3249"/>
                  </a:cubicBezTo>
                  <a:close/>
                  <a:moveTo>
                    <a:pt x="2391" y="0"/>
                  </a:moveTo>
                  <a:cubicBezTo>
                    <a:pt x="1390" y="0"/>
                    <a:pt x="266" y="409"/>
                    <a:pt x="266" y="1594"/>
                  </a:cubicBezTo>
                  <a:lnTo>
                    <a:pt x="266" y="1737"/>
                  </a:lnTo>
                  <a:lnTo>
                    <a:pt x="1410" y="1737"/>
                  </a:lnTo>
                  <a:lnTo>
                    <a:pt x="1410" y="1553"/>
                  </a:lnTo>
                  <a:cubicBezTo>
                    <a:pt x="1410" y="1206"/>
                    <a:pt x="1819" y="1001"/>
                    <a:pt x="2391" y="1001"/>
                  </a:cubicBezTo>
                  <a:cubicBezTo>
                    <a:pt x="3045" y="1001"/>
                    <a:pt x="3413" y="1247"/>
                    <a:pt x="3413" y="1819"/>
                  </a:cubicBezTo>
                  <a:lnTo>
                    <a:pt x="3413" y="2330"/>
                  </a:lnTo>
                  <a:lnTo>
                    <a:pt x="1982" y="2330"/>
                  </a:lnTo>
                  <a:cubicBezTo>
                    <a:pt x="940" y="2330"/>
                    <a:pt x="0" y="2943"/>
                    <a:pt x="0" y="3985"/>
                  </a:cubicBezTo>
                  <a:cubicBezTo>
                    <a:pt x="0" y="5006"/>
                    <a:pt x="756" y="5620"/>
                    <a:pt x="1880" y="5620"/>
                  </a:cubicBezTo>
                  <a:cubicBezTo>
                    <a:pt x="2575" y="5620"/>
                    <a:pt x="2984" y="5517"/>
                    <a:pt x="3454" y="5027"/>
                  </a:cubicBezTo>
                  <a:lnTo>
                    <a:pt x="3474" y="5027"/>
                  </a:lnTo>
                  <a:cubicBezTo>
                    <a:pt x="3495" y="5109"/>
                    <a:pt x="3515" y="5436"/>
                    <a:pt x="3535" y="5517"/>
                  </a:cubicBezTo>
                  <a:lnTo>
                    <a:pt x="4802" y="5517"/>
                  </a:lnTo>
                  <a:cubicBezTo>
                    <a:pt x="4741" y="5395"/>
                    <a:pt x="4700" y="4598"/>
                    <a:pt x="4700" y="4353"/>
                  </a:cubicBezTo>
                  <a:lnTo>
                    <a:pt x="4700" y="1717"/>
                  </a:lnTo>
                  <a:cubicBezTo>
                    <a:pt x="4700" y="409"/>
                    <a:pt x="3597" y="0"/>
                    <a:pt x="2391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8" name="Google Shape;338;g22489464865_0_325"/>
            <p:cNvSpPr/>
            <p:nvPr/>
          </p:nvSpPr>
          <p:spPr>
            <a:xfrm>
              <a:off x="4127225" y="3123125"/>
              <a:ext cx="120575" cy="140500"/>
            </a:xfrm>
            <a:custGeom>
              <a:rect b="b" l="l" r="r" t="t"/>
              <a:pathLst>
                <a:path extrusionOk="0" h="5620" w="4823">
                  <a:moveTo>
                    <a:pt x="2473" y="1"/>
                  </a:moveTo>
                  <a:cubicBezTo>
                    <a:pt x="1124" y="1"/>
                    <a:pt x="1" y="838"/>
                    <a:pt x="1" y="2371"/>
                  </a:cubicBezTo>
                  <a:lnTo>
                    <a:pt x="1" y="3413"/>
                  </a:lnTo>
                  <a:cubicBezTo>
                    <a:pt x="1" y="4843"/>
                    <a:pt x="1186" y="5620"/>
                    <a:pt x="2514" y="5620"/>
                  </a:cubicBezTo>
                  <a:cubicBezTo>
                    <a:pt x="3679" y="5620"/>
                    <a:pt x="4823" y="4946"/>
                    <a:pt x="4823" y="3515"/>
                  </a:cubicBezTo>
                  <a:lnTo>
                    <a:pt x="4823" y="3454"/>
                  </a:lnTo>
                  <a:lnTo>
                    <a:pt x="3577" y="3454"/>
                  </a:lnTo>
                  <a:lnTo>
                    <a:pt x="3577" y="3515"/>
                  </a:lnTo>
                  <a:cubicBezTo>
                    <a:pt x="3577" y="4251"/>
                    <a:pt x="3025" y="4537"/>
                    <a:pt x="2514" y="4537"/>
                  </a:cubicBezTo>
                  <a:cubicBezTo>
                    <a:pt x="1819" y="4537"/>
                    <a:pt x="1329" y="4149"/>
                    <a:pt x="1329" y="3454"/>
                  </a:cubicBezTo>
                  <a:lnTo>
                    <a:pt x="1329" y="2187"/>
                  </a:lnTo>
                  <a:cubicBezTo>
                    <a:pt x="1329" y="1390"/>
                    <a:pt x="1921" y="1084"/>
                    <a:pt x="2473" y="1084"/>
                  </a:cubicBezTo>
                  <a:cubicBezTo>
                    <a:pt x="3004" y="1084"/>
                    <a:pt x="3577" y="1390"/>
                    <a:pt x="3577" y="2126"/>
                  </a:cubicBezTo>
                  <a:lnTo>
                    <a:pt x="3577" y="2228"/>
                  </a:lnTo>
                  <a:lnTo>
                    <a:pt x="4823" y="2228"/>
                  </a:lnTo>
                  <a:lnTo>
                    <a:pt x="4823" y="2126"/>
                  </a:lnTo>
                  <a:cubicBezTo>
                    <a:pt x="4823" y="695"/>
                    <a:pt x="3638" y="1"/>
                    <a:pt x="2473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9" name="Google Shape;339;g22489464865_0_325"/>
            <p:cNvSpPr/>
            <p:nvPr/>
          </p:nvSpPr>
          <p:spPr>
            <a:xfrm>
              <a:off x="4265675" y="3123125"/>
              <a:ext cx="121100" cy="140500"/>
            </a:xfrm>
            <a:custGeom>
              <a:rect b="b" l="l" r="r" t="t"/>
              <a:pathLst>
                <a:path extrusionOk="0" h="5620" w="4844">
                  <a:moveTo>
                    <a:pt x="2473" y="1"/>
                  </a:moveTo>
                  <a:cubicBezTo>
                    <a:pt x="1145" y="1"/>
                    <a:pt x="0" y="838"/>
                    <a:pt x="0" y="2371"/>
                  </a:cubicBezTo>
                  <a:lnTo>
                    <a:pt x="0" y="3413"/>
                  </a:lnTo>
                  <a:cubicBezTo>
                    <a:pt x="0" y="4843"/>
                    <a:pt x="1185" y="5620"/>
                    <a:pt x="2514" y="5620"/>
                  </a:cubicBezTo>
                  <a:cubicBezTo>
                    <a:pt x="3678" y="5620"/>
                    <a:pt x="4843" y="4946"/>
                    <a:pt x="4843" y="3515"/>
                  </a:cubicBezTo>
                  <a:lnTo>
                    <a:pt x="4843" y="3454"/>
                  </a:lnTo>
                  <a:lnTo>
                    <a:pt x="3576" y="3454"/>
                  </a:lnTo>
                  <a:lnTo>
                    <a:pt x="3576" y="3515"/>
                  </a:lnTo>
                  <a:cubicBezTo>
                    <a:pt x="3576" y="4251"/>
                    <a:pt x="3045" y="4537"/>
                    <a:pt x="2514" y="4537"/>
                  </a:cubicBezTo>
                  <a:cubicBezTo>
                    <a:pt x="1839" y="4537"/>
                    <a:pt x="1328" y="4149"/>
                    <a:pt x="1328" y="3454"/>
                  </a:cubicBezTo>
                  <a:lnTo>
                    <a:pt x="1328" y="2187"/>
                  </a:lnTo>
                  <a:cubicBezTo>
                    <a:pt x="1328" y="1390"/>
                    <a:pt x="1921" y="1084"/>
                    <a:pt x="2473" y="1084"/>
                  </a:cubicBezTo>
                  <a:cubicBezTo>
                    <a:pt x="3004" y="1084"/>
                    <a:pt x="3576" y="1390"/>
                    <a:pt x="3576" y="2126"/>
                  </a:cubicBezTo>
                  <a:lnTo>
                    <a:pt x="3576" y="2228"/>
                  </a:lnTo>
                  <a:lnTo>
                    <a:pt x="4843" y="2228"/>
                  </a:lnTo>
                  <a:lnTo>
                    <a:pt x="4843" y="2126"/>
                  </a:lnTo>
                  <a:cubicBezTo>
                    <a:pt x="4843" y="695"/>
                    <a:pt x="3637" y="1"/>
                    <a:pt x="2473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0" name="Google Shape;340;g22489464865_0_325"/>
            <p:cNvSpPr/>
            <p:nvPr/>
          </p:nvSpPr>
          <p:spPr>
            <a:xfrm>
              <a:off x="4410750" y="3070500"/>
              <a:ext cx="31700" cy="190075"/>
            </a:xfrm>
            <a:custGeom>
              <a:rect b="b" l="l" r="r" t="t"/>
              <a:pathLst>
                <a:path extrusionOk="0" h="7603" w="1268">
                  <a:moveTo>
                    <a:pt x="0" y="1"/>
                  </a:moveTo>
                  <a:lnTo>
                    <a:pt x="0" y="1370"/>
                  </a:lnTo>
                  <a:lnTo>
                    <a:pt x="1267" y="1370"/>
                  </a:lnTo>
                  <a:lnTo>
                    <a:pt x="1267" y="1"/>
                  </a:lnTo>
                  <a:close/>
                  <a:moveTo>
                    <a:pt x="0" y="2208"/>
                  </a:moveTo>
                  <a:lnTo>
                    <a:pt x="0" y="7602"/>
                  </a:lnTo>
                  <a:lnTo>
                    <a:pt x="1267" y="7602"/>
                  </a:lnTo>
                  <a:lnTo>
                    <a:pt x="1267" y="2208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1" name="Google Shape;341;g22489464865_0_325"/>
            <p:cNvSpPr/>
            <p:nvPr/>
          </p:nvSpPr>
          <p:spPr>
            <a:xfrm>
              <a:off x="4477675" y="3123125"/>
              <a:ext cx="117000" cy="137450"/>
            </a:xfrm>
            <a:custGeom>
              <a:rect b="b" l="l" r="r" t="t"/>
              <a:pathLst>
                <a:path extrusionOk="0" h="5498" w="4680">
                  <a:moveTo>
                    <a:pt x="2800" y="1"/>
                  </a:moveTo>
                  <a:cubicBezTo>
                    <a:pt x="2187" y="1"/>
                    <a:pt x="1615" y="246"/>
                    <a:pt x="1267" y="757"/>
                  </a:cubicBezTo>
                  <a:lnTo>
                    <a:pt x="1247" y="757"/>
                  </a:lnTo>
                  <a:lnTo>
                    <a:pt x="1247" y="103"/>
                  </a:lnTo>
                  <a:lnTo>
                    <a:pt x="0" y="103"/>
                  </a:lnTo>
                  <a:lnTo>
                    <a:pt x="0" y="5497"/>
                  </a:lnTo>
                  <a:lnTo>
                    <a:pt x="1288" y="5497"/>
                  </a:lnTo>
                  <a:lnTo>
                    <a:pt x="1288" y="2473"/>
                  </a:lnTo>
                  <a:cubicBezTo>
                    <a:pt x="1288" y="1554"/>
                    <a:pt x="1696" y="1124"/>
                    <a:pt x="2391" y="1124"/>
                  </a:cubicBezTo>
                  <a:cubicBezTo>
                    <a:pt x="3045" y="1124"/>
                    <a:pt x="3392" y="1554"/>
                    <a:pt x="3392" y="2371"/>
                  </a:cubicBezTo>
                  <a:lnTo>
                    <a:pt x="3392" y="5497"/>
                  </a:lnTo>
                  <a:lnTo>
                    <a:pt x="4680" y="5497"/>
                  </a:lnTo>
                  <a:lnTo>
                    <a:pt x="4680" y="2044"/>
                  </a:lnTo>
                  <a:cubicBezTo>
                    <a:pt x="4680" y="757"/>
                    <a:pt x="4005" y="1"/>
                    <a:pt x="2800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2" name="Google Shape;342;g22489464865_0_325"/>
            <p:cNvSpPr/>
            <p:nvPr/>
          </p:nvSpPr>
          <p:spPr>
            <a:xfrm>
              <a:off x="4619175" y="3122625"/>
              <a:ext cx="120075" cy="140500"/>
            </a:xfrm>
            <a:custGeom>
              <a:rect b="b" l="l" r="r" t="t"/>
              <a:pathLst>
                <a:path extrusionOk="0" h="5620" w="4803">
                  <a:moveTo>
                    <a:pt x="3433" y="3249"/>
                  </a:moveTo>
                  <a:lnTo>
                    <a:pt x="3433" y="3515"/>
                  </a:lnTo>
                  <a:cubicBezTo>
                    <a:pt x="3433" y="4107"/>
                    <a:pt x="3250" y="4598"/>
                    <a:pt x="2228" y="4598"/>
                  </a:cubicBezTo>
                  <a:cubicBezTo>
                    <a:pt x="1615" y="4598"/>
                    <a:pt x="1247" y="4373"/>
                    <a:pt x="1247" y="3923"/>
                  </a:cubicBezTo>
                  <a:cubicBezTo>
                    <a:pt x="1247" y="3454"/>
                    <a:pt x="1615" y="3249"/>
                    <a:pt x="2167" y="3249"/>
                  </a:cubicBezTo>
                  <a:close/>
                  <a:moveTo>
                    <a:pt x="2412" y="0"/>
                  </a:moveTo>
                  <a:cubicBezTo>
                    <a:pt x="1390" y="0"/>
                    <a:pt x="266" y="409"/>
                    <a:pt x="266" y="1594"/>
                  </a:cubicBezTo>
                  <a:lnTo>
                    <a:pt x="266" y="1737"/>
                  </a:lnTo>
                  <a:lnTo>
                    <a:pt x="1431" y="1737"/>
                  </a:lnTo>
                  <a:lnTo>
                    <a:pt x="1431" y="1553"/>
                  </a:lnTo>
                  <a:cubicBezTo>
                    <a:pt x="1431" y="1206"/>
                    <a:pt x="1840" y="1001"/>
                    <a:pt x="2391" y="1001"/>
                  </a:cubicBezTo>
                  <a:cubicBezTo>
                    <a:pt x="3045" y="1001"/>
                    <a:pt x="3433" y="1247"/>
                    <a:pt x="3433" y="1819"/>
                  </a:cubicBezTo>
                  <a:lnTo>
                    <a:pt x="3433" y="2330"/>
                  </a:lnTo>
                  <a:lnTo>
                    <a:pt x="2003" y="2330"/>
                  </a:lnTo>
                  <a:cubicBezTo>
                    <a:pt x="941" y="2330"/>
                    <a:pt x="1" y="2943"/>
                    <a:pt x="1" y="3985"/>
                  </a:cubicBezTo>
                  <a:cubicBezTo>
                    <a:pt x="1" y="5006"/>
                    <a:pt x="757" y="5620"/>
                    <a:pt x="1881" y="5620"/>
                  </a:cubicBezTo>
                  <a:cubicBezTo>
                    <a:pt x="2575" y="5620"/>
                    <a:pt x="2984" y="5517"/>
                    <a:pt x="3454" y="5027"/>
                  </a:cubicBezTo>
                  <a:lnTo>
                    <a:pt x="3474" y="5027"/>
                  </a:lnTo>
                  <a:cubicBezTo>
                    <a:pt x="3495" y="5109"/>
                    <a:pt x="3515" y="5436"/>
                    <a:pt x="3536" y="5517"/>
                  </a:cubicBezTo>
                  <a:lnTo>
                    <a:pt x="4803" y="5517"/>
                  </a:lnTo>
                  <a:cubicBezTo>
                    <a:pt x="4741" y="5395"/>
                    <a:pt x="4721" y="4598"/>
                    <a:pt x="4721" y="4353"/>
                  </a:cubicBezTo>
                  <a:lnTo>
                    <a:pt x="4721" y="1717"/>
                  </a:lnTo>
                  <a:cubicBezTo>
                    <a:pt x="4721" y="409"/>
                    <a:pt x="3597" y="0"/>
                    <a:pt x="2412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3" name="Google Shape;343;g22489464865_0_325"/>
            <p:cNvSpPr/>
            <p:nvPr/>
          </p:nvSpPr>
          <p:spPr>
            <a:xfrm>
              <a:off x="4756600" y="3084825"/>
              <a:ext cx="79725" cy="177800"/>
            </a:xfrm>
            <a:custGeom>
              <a:rect b="b" l="l" r="r" t="t"/>
              <a:pathLst>
                <a:path extrusionOk="0" h="7112" w="3189">
                  <a:moveTo>
                    <a:pt x="736" y="0"/>
                  </a:moveTo>
                  <a:lnTo>
                    <a:pt x="736" y="1635"/>
                  </a:lnTo>
                  <a:lnTo>
                    <a:pt x="0" y="1635"/>
                  </a:lnTo>
                  <a:lnTo>
                    <a:pt x="0" y="2656"/>
                  </a:lnTo>
                  <a:lnTo>
                    <a:pt x="736" y="2656"/>
                  </a:lnTo>
                  <a:lnTo>
                    <a:pt x="736" y="5742"/>
                  </a:lnTo>
                  <a:cubicBezTo>
                    <a:pt x="736" y="6702"/>
                    <a:pt x="1410" y="7111"/>
                    <a:pt x="2248" y="7111"/>
                  </a:cubicBezTo>
                  <a:cubicBezTo>
                    <a:pt x="2432" y="7111"/>
                    <a:pt x="2902" y="7070"/>
                    <a:pt x="3188" y="7009"/>
                  </a:cubicBezTo>
                  <a:lnTo>
                    <a:pt x="3188" y="5905"/>
                  </a:lnTo>
                  <a:cubicBezTo>
                    <a:pt x="2943" y="5946"/>
                    <a:pt x="2779" y="5967"/>
                    <a:pt x="2534" y="5967"/>
                  </a:cubicBezTo>
                  <a:cubicBezTo>
                    <a:pt x="2228" y="5967"/>
                    <a:pt x="2023" y="5844"/>
                    <a:pt x="2023" y="5435"/>
                  </a:cubicBezTo>
                  <a:lnTo>
                    <a:pt x="2023" y="2656"/>
                  </a:lnTo>
                  <a:lnTo>
                    <a:pt x="3188" y="2656"/>
                  </a:lnTo>
                  <a:lnTo>
                    <a:pt x="3188" y="1635"/>
                  </a:lnTo>
                  <a:lnTo>
                    <a:pt x="2023" y="1635"/>
                  </a:lnTo>
                  <a:lnTo>
                    <a:pt x="2023" y="0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4" name="Google Shape;344;g22489464865_0_325"/>
            <p:cNvSpPr/>
            <p:nvPr/>
          </p:nvSpPr>
          <p:spPr>
            <a:xfrm>
              <a:off x="4857750" y="3070500"/>
              <a:ext cx="32200" cy="190075"/>
            </a:xfrm>
            <a:custGeom>
              <a:rect b="b" l="l" r="r" t="t"/>
              <a:pathLst>
                <a:path extrusionOk="0" h="7603" w="1288">
                  <a:moveTo>
                    <a:pt x="0" y="1"/>
                  </a:moveTo>
                  <a:lnTo>
                    <a:pt x="0" y="1370"/>
                  </a:lnTo>
                  <a:lnTo>
                    <a:pt x="1288" y="1370"/>
                  </a:lnTo>
                  <a:lnTo>
                    <a:pt x="1288" y="1"/>
                  </a:lnTo>
                  <a:close/>
                  <a:moveTo>
                    <a:pt x="0" y="2208"/>
                  </a:moveTo>
                  <a:lnTo>
                    <a:pt x="0" y="7602"/>
                  </a:lnTo>
                  <a:lnTo>
                    <a:pt x="1288" y="7602"/>
                  </a:lnTo>
                  <a:lnTo>
                    <a:pt x="1288" y="2208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5" name="Google Shape;345;g22489464865_0_325"/>
            <p:cNvSpPr/>
            <p:nvPr/>
          </p:nvSpPr>
          <p:spPr>
            <a:xfrm>
              <a:off x="4918525" y="3123125"/>
              <a:ext cx="122650" cy="140500"/>
            </a:xfrm>
            <a:custGeom>
              <a:rect b="b" l="l" r="r" t="t"/>
              <a:pathLst>
                <a:path extrusionOk="0" h="5620" w="4906">
                  <a:moveTo>
                    <a:pt x="2433" y="1104"/>
                  </a:moveTo>
                  <a:cubicBezTo>
                    <a:pt x="3107" y="1104"/>
                    <a:pt x="3597" y="1472"/>
                    <a:pt x="3597" y="2126"/>
                  </a:cubicBezTo>
                  <a:lnTo>
                    <a:pt x="3597" y="3474"/>
                  </a:lnTo>
                  <a:cubicBezTo>
                    <a:pt x="3597" y="4251"/>
                    <a:pt x="3025" y="4537"/>
                    <a:pt x="2473" y="4537"/>
                  </a:cubicBezTo>
                  <a:cubicBezTo>
                    <a:pt x="1820" y="4537"/>
                    <a:pt x="1309" y="4149"/>
                    <a:pt x="1309" y="3495"/>
                  </a:cubicBezTo>
                  <a:lnTo>
                    <a:pt x="1309" y="2167"/>
                  </a:lnTo>
                  <a:cubicBezTo>
                    <a:pt x="1309" y="1390"/>
                    <a:pt x="1901" y="1104"/>
                    <a:pt x="2433" y="1104"/>
                  </a:cubicBezTo>
                  <a:close/>
                  <a:moveTo>
                    <a:pt x="2433" y="1"/>
                  </a:moveTo>
                  <a:cubicBezTo>
                    <a:pt x="1247" y="1"/>
                    <a:pt x="1" y="798"/>
                    <a:pt x="1" y="2269"/>
                  </a:cubicBezTo>
                  <a:lnTo>
                    <a:pt x="1" y="3495"/>
                  </a:lnTo>
                  <a:cubicBezTo>
                    <a:pt x="1" y="4884"/>
                    <a:pt x="1166" y="5620"/>
                    <a:pt x="2473" y="5620"/>
                  </a:cubicBezTo>
                  <a:cubicBezTo>
                    <a:pt x="3679" y="5620"/>
                    <a:pt x="4905" y="4823"/>
                    <a:pt x="4905" y="3352"/>
                  </a:cubicBezTo>
                  <a:lnTo>
                    <a:pt x="4905" y="2248"/>
                  </a:lnTo>
                  <a:cubicBezTo>
                    <a:pt x="4905" y="859"/>
                    <a:pt x="3740" y="1"/>
                    <a:pt x="2433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6" name="Google Shape;346;g22489464865_0_325"/>
            <p:cNvSpPr/>
            <p:nvPr/>
          </p:nvSpPr>
          <p:spPr>
            <a:xfrm>
              <a:off x="5069750" y="3123125"/>
              <a:ext cx="117525" cy="137450"/>
            </a:xfrm>
            <a:custGeom>
              <a:rect b="b" l="l" r="r" t="t"/>
              <a:pathLst>
                <a:path extrusionOk="0" h="5498" w="4701">
                  <a:moveTo>
                    <a:pt x="2800" y="1"/>
                  </a:moveTo>
                  <a:cubicBezTo>
                    <a:pt x="2207" y="1"/>
                    <a:pt x="1635" y="246"/>
                    <a:pt x="1267" y="757"/>
                  </a:cubicBezTo>
                  <a:lnTo>
                    <a:pt x="1247" y="757"/>
                  </a:lnTo>
                  <a:lnTo>
                    <a:pt x="1247" y="103"/>
                  </a:lnTo>
                  <a:lnTo>
                    <a:pt x="0" y="103"/>
                  </a:lnTo>
                  <a:lnTo>
                    <a:pt x="0" y="5497"/>
                  </a:lnTo>
                  <a:lnTo>
                    <a:pt x="1288" y="5497"/>
                  </a:lnTo>
                  <a:lnTo>
                    <a:pt x="1288" y="2473"/>
                  </a:lnTo>
                  <a:cubicBezTo>
                    <a:pt x="1288" y="1554"/>
                    <a:pt x="1696" y="1124"/>
                    <a:pt x="2412" y="1124"/>
                  </a:cubicBezTo>
                  <a:cubicBezTo>
                    <a:pt x="3066" y="1124"/>
                    <a:pt x="3413" y="1554"/>
                    <a:pt x="3413" y="2371"/>
                  </a:cubicBezTo>
                  <a:lnTo>
                    <a:pt x="3413" y="5497"/>
                  </a:lnTo>
                  <a:lnTo>
                    <a:pt x="4700" y="5497"/>
                  </a:lnTo>
                  <a:lnTo>
                    <a:pt x="4700" y="2044"/>
                  </a:lnTo>
                  <a:cubicBezTo>
                    <a:pt x="4700" y="757"/>
                    <a:pt x="4026" y="1"/>
                    <a:pt x="2800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7" name="Google Shape;347;g22489464865_0_325"/>
            <p:cNvSpPr/>
            <p:nvPr/>
          </p:nvSpPr>
          <p:spPr>
            <a:xfrm>
              <a:off x="5706775" y="2440125"/>
              <a:ext cx="147675" cy="188025"/>
            </a:xfrm>
            <a:custGeom>
              <a:rect b="b" l="l" r="r" t="t"/>
              <a:pathLst>
                <a:path extrusionOk="0" h="7521" w="5907">
                  <a:moveTo>
                    <a:pt x="2780" y="1186"/>
                  </a:moveTo>
                  <a:cubicBezTo>
                    <a:pt x="3577" y="1186"/>
                    <a:pt x="4149" y="1472"/>
                    <a:pt x="4149" y="2350"/>
                  </a:cubicBezTo>
                  <a:cubicBezTo>
                    <a:pt x="4149" y="3127"/>
                    <a:pt x="3618" y="3515"/>
                    <a:pt x="2800" y="3515"/>
                  </a:cubicBezTo>
                  <a:lnTo>
                    <a:pt x="1411" y="3515"/>
                  </a:lnTo>
                  <a:lnTo>
                    <a:pt x="1411" y="1186"/>
                  </a:lnTo>
                  <a:close/>
                  <a:moveTo>
                    <a:pt x="1" y="1"/>
                  </a:moveTo>
                  <a:lnTo>
                    <a:pt x="1" y="7520"/>
                  </a:lnTo>
                  <a:lnTo>
                    <a:pt x="1411" y="7520"/>
                  </a:lnTo>
                  <a:lnTo>
                    <a:pt x="1411" y="4700"/>
                  </a:lnTo>
                  <a:lnTo>
                    <a:pt x="2616" y="4700"/>
                  </a:lnTo>
                  <a:lnTo>
                    <a:pt x="4374" y="7520"/>
                  </a:lnTo>
                  <a:lnTo>
                    <a:pt x="5906" y="7520"/>
                  </a:lnTo>
                  <a:lnTo>
                    <a:pt x="4047" y="4537"/>
                  </a:lnTo>
                  <a:cubicBezTo>
                    <a:pt x="5048" y="4189"/>
                    <a:pt x="5538" y="3250"/>
                    <a:pt x="5538" y="2371"/>
                  </a:cubicBezTo>
                  <a:cubicBezTo>
                    <a:pt x="5538" y="818"/>
                    <a:pt x="4394" y="1"/>
                    <a:pt x="2984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8" name="Google Shape;348;g22489464865_0_325"/>
            <p:cNvSpPr/>
            <p:nvPr/>
          </p:nvSpPr>
          <p:spPr>
            <a:xfrm>
              <a:off x="5868725" y="2425825"/>
              <a:ext cx="120575" cy="205375"/>
            </a:xfrm>
            <a:custGeom>
              <a:rect b="b" l="l" r="r" t="t"/>
              <a:pathLst>
                <a:path extrusionOk="0" h="8215" w="4823">
                  <a:moveTo>
                    <a:pt x="2841" y="0"/>
                  </a:moveTo>
                  <a:lnTo>
                    <a:pt x="1942" y="1839"/>
                  </a:lnTo>
                  <a:lnTo>
                    <a:pt x="2943" y="1839"/>
                  </a:lnTo>
                  <a:lnTo>
                    <a:pt x="4291" y="0"/>
                  </a:lnTo>
                  <a:close/>
                  <a:moveTo>
                    <a:pt x="2493" y="3678"/>
                  </a:moveTo>
                  <a:cubicBezTo>
                    <a:pt x="3004" y="3678"/>
                    <a:pt x="3535" y="3985"/>
                    <a:pt x="3535" y="4721"/>
                  </a:cubicBezTo>
                  <a:lnTo>
                    <a:pt x="3535" y="4864"/>
                  </a:lnTo>
                  <a:lnTo>
                    <a:pt x="1349" y="4864"/>
                  </a:lnTo>
                  <a:lnTo>
                    <a:pt x="1349" y="4782"/>
                  </a:lnTo>
                  <a:cubicBezTo>
                    <a:pt x="1349" y="3985"/>
                    <a:pt x="1942" y="3678"/>
                    <a:pt x="2493" y="3678"/>
                  </a:cubicBezTo>
                  <a:close/>
                  <a:moveTo>
                    <a:pt x="2493" y="2595"/>
                  </a:moveTo>
                  <a:cubicBezTo>
                    <a:pt x="1145" y="2595"/>
                    <a:pt x="0" y="3433"/>
                    <a:pt x="0" y="4966"/>
                  </a:cubicBezTo>
                  <a:lnTo>
                    <a:pt x="0" y="6008"/>
                  </a:lnTo>
                  <a:cubicBezTo>
                    <a:pt x="0" y="7479"/>
                    <a:pt x="1206" y="8215"/>
                    <a:pt x="2534" y="8215"/>
                  </a:cubicBezTo>
                  <a:cubicBezTo>
                    <a:pt x="3474" y="8215"/>
                    <a:pt x="4332" y="7847"/>
                    <a:pt x="4761" y="7009"/>
                  </a:cubicBezTo>
                  <a:lnTo>
                    <a:pt x="3760" y="6437"/>
                  </a:lnTo>
                  <a:cubicBezTo>
                    <a:pt x="3474" y="6866"/>
                    <a:pt x="3025" y="7132"/>
                    <a:pt x="2595" y="7132"/>
                  </a:cubicBezTo>
                  <a:cubicBezTo>
                    <a:pt x="1901" y="7132"/>
                    <a:pt x="1349" y="6744"/>
                    <a:pt x="1349" y="6049"/>
                  </a:cubicBezTo>
                  <a:lnTo>
                    <a:pt x="1349" y="5763"/>
                  </a:lnTo>
                  <a:lnTo>
                    <a:pt x="4823" y="5763"/>
                  </a:lnTo>
                  <a:lnTo>
                    <a:pt x="4823" y="4721"/>
                  </a:lnTo>
                  <a:cubicBezTo>
                    <a:pt x="4823" y="3290"/>
                    <a:pt x="3658" y="2595"/>
                    <a:pt x="2493" y="2595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9" name="Google Shape;349;g22489464865_0_325"/>
            <p:cNvSpPr/>
            <p:nvPr/>
          </p:nvSpPr>
          <p:spPr>
            <a:xfrm>
              <a:off x="6017900" y="2490200"/>
              <a:ext cx="123125" cy="188525"/>
            </a:xfrm>
            <a:custGeom>
              <a:rect b="b" l="l" r="r" t="t"/>
              <a:pathLst>
                <a:path extrusionOk="0" h="7541" w="4925">
                  <a:moveTo>
                    <a:pt x="2452" y="1124"/>
                  </a:moveTo>
                  <a:cubicBezTo>
                    <a:pt x="3106" y="1124"/>
                    <a:pt x="3617" y="1492"/>
                    <a:pt x="3617" y="2146"/>
                  </a:cubicBezTo>
                  <a:lnTo>
                    <a:pt x="3617" y="3494"/>
                  </a:lnTo>
                  <a:cubicBezTo>
                    <a:pt x="3617" y="4271"/>
                    <a:pt x="3024" y="4557"/>
                    <a:pt x="2473" y="4557"/>
                  </a:cubicBezTo>
                  <a:cubicBezTo>
                    <a:pt x="1819" y="4557"/>
                    <a:pt x="1287" y="4169"/>
                    <a:pt x="1287" y="3515"/>
                  </a:cubicBezTo>
                  <a:lnTo>
                    <a:pt x="1287" y="2268"/>
                  </a:lnTo>
                  <a:cubicBezTo>
                    <a:pt x="1287" y="1471"/>
                    <a:pt x="1900" y="1124"/>
                    <a:pt x="2452" y="1124"/>
                  </a:cubicBezTo>
                  <a:close/>
                  <a:moveTo>
                    <a:pt x="2800" y="0"/>
                  </a:moveTo>
                  <a:cubicBezTo>
                    <a:pt x="2309" y="0"/>
                    <a:pt x="1696" y="225"/>
                    <a:pt x="1267" y="736"/>
                  </a:cubicBezTo>
                  <a:lnTo>
                    <a:pt x="1267" y="123"/>
                  </a:lnTo>
                  <a:lnTo>
                    <a:pt x="0" y="123"/>
                  </a:lnTo>
                  <a:lnTo>
                    <a:pt x="0" y="7540"/>
                  </a:lnTo>
                  <a:lnTo>
                    <a:pt x="1287" y="7540"/>
                  </a:lnTo>
                  <a:lnTo>
                    <a:pt x="1287" y="4965"/>
                  </a:lnTo>
                  <a:lnTo>
                    <a:pt x="1328" y="4965"/>
                  </a:lnTo>
                  <a:cubicBezTo>
                    <a:pt x="1594" y="5333"/>
                    <a:pt x="2084" y="5640"/>
                    <a:pt x="2697" y="5640"/>
                  </a:cubicBezTo>
                  <a:cubicBezTo>
                    <a:pt x="3903" y="5640"/>
                    <a:pt x="4925" y="4904"/>
                    <a:pt x="4925" y="3453"/>
                  </a:cubicBezTo>
                  <a:lnTo>
                    <a:pt x="4925" y="2146"/>
                  </a:lnTo>
                  <a:cubicBezTo>
                    <a:pt x="4925" y="756"/>
                    <a:pt x="3964" y="0"/>
                    <a:pt x="2800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0" name="Google Shape;350;g22489464865_0_325"/>
            <p:cNvSpPr/>
            <p:nvPr/>
          </p:nvSpPr>
          <p:spPr>
            <a:xfrm>
              <a:off x="6167575" y="2493250"/>
              <a:ext cx="117525" cy="137450"/>
            </a:xfrm>
            <a:custGeom>
              <a:rect b="b" l="l" r="r" t="t"/>
              <a:pathLst>
                <a:path extrusionOk="0" h="5498" w="4701">
                  <a:moveTo>
                    <a:pt x="0" y="1"/>
                  </a:moveTo>
                  <a:lnTo>
                    <a:pt x="0" y="3434"/>
                  </a:lnTo>
                  <a:cubicBezTo>
                    <a:pt x="0" y="4721"/>
                    <a:pt x="695" y="5497"/>
                    <a:pt x="1901" y="5497"/>
                  </a:cubicBezTo>
                  <a:cubicBezTo>
                    <a:pt x="2514" y="5497"/>
                    <a:pt x="3065" y="5252"/>
                    <a:pt x="3413" y="4721"/>
                  </a:cubicBezTo>
                  <a:lnTo>
                    <a:pt x="3454" y="4721"/>
                  </a:lnTo>
                  <a:lnTo>
                    <a:pt x="3454" y="5395"/>
                  </a:lnTo>
                  <a:lnTo>
                    <a:pt x="4700" y="5395"/>
                  </a:lnTo>
                  <a:lnTo>
                    <a:pt x="4700" y="1"/>
                  </a:lnTo>
                  <a:lnTo>
                    <a:pt x="3413" y="1"/>
                  </a:lnTo>
                  <a:lnTo>
                    <a:pt x="3413" y="3004"/>
                  </a:lnTo>
                  <a:cubicBezTo>
                    <a:pt x="3413" y="3924"/>
                    <a:pt x="3004" y="4373"/>
                    <a:pt x="2309" y="4373"/>
                  </a:cubicBezTo>
                  <a:cubicBezTo>
                    <a:pt x="1655" y="4373"/>
                    <a:pt x="1288" y="3944"/>
                    <a:pt x="1288" y="3127"/>
                  </a:cubicBezTo>
                  <a:lnTo>
                    <a:pt x="1288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1" name="Google Shape;351;g22489464865_0_325"/>
            <p:cNvSpPr/>
            <p:nvPr/>
          </p:nvSpPr>
          <p:spPr>
            <a:xfrm>
              <a:off x="6318275" y="2440125"/>
              <a:ext cx="122625" cy="191075"/>
            </a:xfrm>
            <a:custGeom>
              <a:rect b="b" l="l" r="r" t="t"/>
              <a:pathLst>
                <a:path extrusionOk="0" h="7643" w="4905">
                  <a:moveTo>
                    <a:pt x="2432" y="3127"/>
                  </a:moveTo>
                  <a:cubicBezTo>
                    <a:pt x="3106" y="3127"/>
                    <a:pt x="3597" y="3495"/>
                    <a:pt x="3597" y="4149"/>
                  </a:cubicBezTo>
                  <a:lnTo>
                    <a:pt x="3597" y="5497"/>
                  </a:lnTo>
                  <a:cubicBezTo>
                    <a:pt x="3597" y="6274"/>
                    <a:pt x="3004" y="6560"/>
                    <a:pt x="2473" y="6560"/>
                  </a:cubicBezTo>
                  <a:cubicBezTo>
                    <a:pt x="1798" y="6560"/>
                    <a:pt x="1288" y="6172"/>
                    <a:pt x="1288" y="5518"/>
                  </a:cubicBezTo>
                  <a:lnTo>
                    <a:pt x="1288" y="4271"/>
                  </a:lnTo>
                  <a:cubicBezTo>
                    <a:pt x="1288" y="3495"/>
                    <a:pt x="1901" y="3127"/>
                    <a:pt x="2432" y="3127"/>
                  </a:cubicBezTo>
                  <a:close/>
                  <a:moveTo>
                    <a:pt x="0" y="1"/>
                  </a:moveTo>
                  <a:lnTo>
                    <a:pt x="0" y="7520"/>
                  </a:lnTo>
                  <a:lnTo>
                    <a:pt x="1226" y="7520"/>
                  </a:lnTo>
                  <a:lnTo>
                    <a:pt x="1226" y="6989"/>
                  </a:lnTo>
                  <a:lnTo>
                    <a:pt x="1267" y="6989"/>
                  </a:lnTo>
                  <a:cubicBezTo>
                    <a:pt x="1533" y="7336"/>
                    <a:pt x="2023" y="7643"/>
                    <a:pt x="2636" y="7643"/>
                  </a:cubicBezTo>
                  <a:cubicBezTo>
                    <a:pt x="3842" y="7643"/>
                    <a:pt x="4904" y="6907"/>
                    <a:pt x="4904" y="5456"/>
                  </a:cubicBezTo>
                  <a:lnTo>
                    <a:pt x="4904" y="4149"/>
                  </a:lnTo>
                  <a:cubicBezTo>
                    <a:pt x="4904" y="2759"/>
                    <a:pt x="3964" y="2023"/>
                    <a:pt x="2779" y="2023"/>
                  </a:cubicBezTo>
                  <a:cubicBezTo>
                    <a:pt x="2289" y="2023"/>
                    <a:pt x="1696" y="2207"/>
                    <a:pt x="1288" y="2739"/>
                  </a:cubicBezTo>
                  <a:lnTo>
                    <a:pt x="1288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2" name="Google Shape;352;g22489464865_0_325"/>
            <p:cNvSpPr/>
            <p:nvPr/>
          </p:nvSpPr>
          <p:spPr>
            <a:xfrm>
              <a:off x="6469475" y="2440125"/>
              <a:ext cx="58775" cy="189550"/>
            </a:xfrm>
            <a:custGeom>
              <a:rect b="b" l="l" r="r" t="t"/>
              <a:pathLst>
                <a:path extrusionOk="0" h="7582" w="2351">
                  <a:moveTo>
                    <a:pt x="1" y="1"/>
                  </a:moveTo>
                  <a:lnTo>
                    <a:pt x="1" y="6069"/>
                  </a:lnTo>
                  <a:cubicBezTo>
                    <a:pt x="1" y="6560"/>
                    <a:pt x="42" y="7581"/>
                    <a:pt x="1309" y="7581"/>
                  </a:cubicBezTo>
                  <a:cubicBezTo>
                    <a:pt x="1656" y="7581"/>
                    <a:pt x="2065" y="7520"/>
                    <a:pt x="2351" y="7438"/>
                  </a:cubicBezTo>
                  <a:lnTo>
                    <a:pt x="2351" y="6458"/>
                  </a:lnTo>
                  <a:cubicBezTo>
                    <a:pt x="2105" y="6478"/>
                    <a:pt x="1983" y="6498"/>
                    <a:pt x="1758" y="6498"/>
                  </a:cubicBezTo>
                  <a:cubicBezTo>
                    <a:pt x="1411" y="6498"/>
                    <a:pt x="1288" y="6315"/>
                    <a:pt x="1288" y="6069"/>
                  </a:cubicBezTo>
                  <a:lnTo>
                    <a:pt x="1288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3" name="Google Shape;353;g22489464865_0_325"/>
            <p:cNvSpPr/>
            <p:nvPr/>
          </p:nvSpPr>
          <p:spPr>
            <a:xfrm>
              <a:off x="6550700" y="2438600"/>
              <a:ext cx="32225" cy="189550"/>
            </a:xfrm>
            <a:custGeom>
              <a:rect b="b" l="l" r="r" t="t"/>
              <a:pathLst>
                <a:path extrusionOk="0" h="7582" w="1289">
                  <a:moveTo>
                    <a:pt x="1" y="0"/>
                  </a:moveTo>
                  <a:lnTo>
                    <a:pt x="1" y="1369"/>
                  </a:lnTo>
                  <a:lnTo>
                    <a:pt x="1288" y="1369"/>
                  </a:lnTo>
                  <a:lnTo>
                    <a:pt x="1288" y="0"/>
                  </a:lnTo>
                  <a:close/>
                  <a:moveTo>
                    <a:pt x="1" y="2187"/>
                  </a:moveTo>
                  <a:lnTo>
                    <a:pt x="1" y="7581"/>
                  </a:lnTo>
                  <a:lnTo>
                    <a:pt x="1288" y="7581"/>
                  </a:lnTo>
                  <a:lnTo>
                    <a:pt x="1288" y="2187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4" name="Google Shape;354;g22489464865_0_325"/>
            <p:cNvSpPr/>
            <p:nvPr/>
          </p:nvSpPr>
          <p:spPr>
            <a:xfrm>
              <a:off x="6611500" y="2490700"/>
              <a:ext cx="122625" cy="188025"/>
            </a:xfrm>
            <a:custGeom>
              <a:rect b="b" l="l" r="r" t="t"/>
              <a:pathLst>
                <a:path extrusionOk="0" h="7521" w="4905">
                  <a:moveTo>
                    <a:pt x="2432" y="1083"/>
                  </a:moveTo>
                  <a:cubicBezTo>
                    <a:pt x="3086" y="1083"/>
                    <a:pt x="3617" y="1472"/>
                    <a:pt x="3617" y="2126"/>
                  </a:cubicBezTo>
                  <a:lnTo>
                    <a:pt x="3617" y="3454"/>
                  </a:lnTo>
                  <a:cubicBezTo>
                    <a:pt x="3617" y="4230"/>
                    <a:pt x="3004" y="4516"/>
                    <a:pt x="2473" y="4516"/>
                  </a:cubicBezTo>
                  <a:cubicBezTo>
                    <a:pt x="1799" y="4516"/>
                    <a:pt x="1308" y="4128"/>
                    <a:pt x="1308" y="3474"/>
                  </a:cubicBezTo>
                  <a:lnTo>
                    <a:pt x="1308" y="2146"/>
                  </a:lnTo>
                  <a:cubicBezTo>
                    <a:pt x="1308" y="1370"/>
                    <a:pt x="1880" y="1083"/>
                    <a:pt x="2432" y="1083"/>
                  </a:cubicBezTo>
                  <a:close/>
                  <a:moveTo>
                    <a:pt x="2207" y="0"/>
                  </a:moveTo>
                  <a:cubicBezTo>
                    <a:pt x="1022" y="0"/>
                    <a:pt x="0" y="716"/>
                    <a:pt x="0" y="2187"/>
                  </a:cubicBezTo>
                  <a:lnTo>
                    <a:pt x="0" y="3495"/>
                  </a:lnTo>
                  <a:cubicBezTo>
                    <a:pt x="0" y="4864"/>
                    <a:pt x="940" y="5620"/>
                    <a:pt x="2126" y="5620"/>
                  </a:cubicBezTo>
                  <a:cubicBezTo>
                    <a:pt x="2596" y="5620"/>
                    <a:pt x="3331" y="5313"/>
                    <a:pt x="3638" y="4884"/>
                  </a:cubicBezTo>
                  <a:lnTo>
                    <a:pt x="3638" y="7520"/>
                  </a:lnTo>
                  <a:lnTo>
                    <a:pt x="4905" y="7520"/>
                  </a:lnTo>
                  <a:lnTo>
                    <a:pt x="4905" y="82"/>
                  </a:lnTo>
                  <a:lnTo>
                    <a:pt x="3617" y="82"/>
                  </a:lnTo>
                  <a:lnTo>
                    <a:pt x="3617" y="654"/>
                  </a:lnTo>
                  <a:lnTo>
                    <a:pt x="3576" y="654"/>
                  </a:lnTo>
                  <a:cubicBezTo>
                    <a:pt x="3311" y="307"/>
                    <a:pt x="2820" y="0"/>
                    <a:pt x="2207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5" name="Google Shape;355;g22489464865_0_325"/>
            <p:cNvSpPr/>
            <p:nvPr/>
          </p:nvSpPr>
          <p:spPr>
            <a:xfrm>
              <a:off x="6767300" y="2493250"/>
              <a:ext cx="117025" cy="137450"/>
            </a:xfrm>
            <a:custGeom>
              <a:rect b="b" l="l" r="r" t="t"/>
              <a:pathLst>
                <a:path extrusionOk="0" h="5498" w="4681">
                  <a:moveTo>
                    <a:pt x="1" y="1"/>
                  </a:moveTo>
                  <a:lnTo>
                    <a:pt x="1" y="3434"/>
                  </a:lnTo>
                  <a:cubicBezTo>
                    <a:pt x="1" y="4721"/>
                    <a:pt x="675" y="5497"/>
                    <a:pt x="1901" y="5497"/>
                  </a:cubicBezTo>
                  <a:cubicBezTo>
                    <a:pt x="2494" y="5497"/>
                    <a:pt x="3046" y="5252"/>
                    <a:pt x="3413" y="4721"/>
                  </a:cubicBezTo>
                  <a:lnTo>
                    <a:pt x="3434" y="4721"/>
                  </a:lnTo>
                  <a:lnTo>
                    <a:pt x="3434" y="5395"/>
                  </a:lnTo>
                  <a:lnTo>
                    <a:pt x="4680" y="5395"/>
                  </a:lnTo>
                  <a:lnTo>
                    <a:pt x="4680" y="1"/>
                  </a:lnTo>
                  <a:lnTo>
                    <a:pt x="3393" y="1"/>
                  </a:lnTo>
                  <a:lnTo>
                    <a:pt x="3393" y="3004"/>
                  </a:lnTo>
                  <a:cubicBezTo>
                    <a:pt x="3393" y="3924"/>
                    <a:pt x="3005" y="4373"/>
                    <a:pt x="2289" y="4373"/>
                  </a:cubicBezTo>
                  <a:cubicBezTo>
                    <a:pt x="1636" y="4373"/>
                    <a:pt x="1288" y="3944"/>
                    <a:pt x="1288" y="3127"/>
                  </a:cubicBezTo>
                  <a:lnTo>
                    <a:pt x="1288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6" name="Google Shape;356;g22489464865_0_325"/>
            <p:cNvSpPr/>
            <p:nvPr/>
          </p:nvSpPr>
          <p:spPr>
            <a:xfrm>
              <a:off x="6911375" y="2490700"/>
              <a:ext cx="120075" cy="140500"/>
            </a:xfrm>
            <a:custGeom>
              <a:rect b="b" l="l" r="r" t="t"/>
              <a:pathLst>
                <a:path extrusionOk="0" h="5620" w="4803">
                  <a:moveTo>
                    <a:pt x="2473" y="1083"/>
                  </a:moveTo>
                  <a:cubicBezTo>
                    <a:pt x="3004" y="1083"/>
                    <a:pt x="3515" y="1390"/>
                    <a:pt x="3515" y="2126"/>
                  </a:cubicBezTo>
                  <a:lnTo>
                    <a:pt x="3515" y="2269"/>
                  </a:lnTo>
                  <a:lnTo>
                    <a:pt x="1349" y="2269"/>
                  </a:lnTo>
                  <a:lnTo>
                    <a:pt x="1349" y="2187"/>
                  </a:lnTo>
                  <a:cubicBezTo>
                    <a:pt x="1349" y="1390"/>
                    <a:pt x="1921" y="1083"/>
                    <a:pt x="2473" y="1083"/>
                  </a:cubicBezTo>
                  <a:close/>
                  <a:moveTo>
                    <a:pt x="2473" y="0"/>
                  </a:moveTo>
                  <a:cubicBezTo>
                    <a:pt x="1145" y="0"/>
                    <a:pt x="0" y="838"/>
                    <a:pt x="0" y="2371"/>
                  </a:cubicBezTo>
                  <a:lnTo>
                    <a:pt x="0" y="3413"/>
                  </a:lnTo>
                  <a:cubicBezTo>
                    <a:pt x="0" y="4884"/>
                    <a:pt x="1185" y="5620"/>
                    <a:pt x="2514" y="5620"/>
                  </a:cubicBezTo>
                  <a:cubicBezTo>
                    <a:pt x="3474" y="5620"/>
                    <a:pt x="4332" y="5252"/>
                    <a:pt x="4741" y="4414"/>
                  </a:cubicBezTo>
                  <a:lnTo>
                    <a:pt x="3760" y="3842"/>
                  </a:lnTo>
                  <a:cubicBezTo>
                    <a:pt x="3474" y="4271"/>
                    <a:pt x="3024" y="4537"/>
                    <a:pt x="2575" y="4537"/>
                  </a:cubicBezTo>
                  <a:cubicBezTo>
                    <a:pt x="1901" y="4537"/>
                    <a:pt x="1349" y="4149"/>
                    <a:pt x="1349" y="3454"/>
                  </a:cubicBezTo>
                  <a:lnTo>
                    <a:pt x="1349" y="3168"/>
                  </a:lnTo>
                  <a:lnTo>
                    <a:pt x="4802" y="3168"/>
                  </a:lnTo>
                  <a:lnTo>
                    <a:pt x="4802" y="2126"/>
                  </a:lnTo>
                  <a:cubicBezTo>
                    <a:pt x="4802" y="695"/>
                    <a:pt x="3658" y="0"/>
                    <a:pt x="2473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7" name="Google Shape;357;g22489464865_0_325"/>
            <p:cNvSpPr/>
            <p:nvPr/>
          </p:nvSpPr>
          <p:spPr>
            <a:xfrm>
              <a:off x="5706775" y="2756350"/>
              <a:ext cx="147675" cy="188000"/>
            </a:xfrm>
            <a:custGeom>
              <a:rect b="b" l="l" r="r" t="t"/>
              <a:pathLst>
                <a:path extrusionOk="0" h="7520" w="5907">
                  <a:moveTo>
                    <a:pt x="2841" y="1226"/>
                  </a:moveTo>
                  <a:cubicBezTo>
                    <a:pt x="3720" y="1226"/>
                    <a:pt x="4496" y="1757"/>
                    <a:pt x="4496" y="2656"/>
                  </a:cubicBezTo>
                  <a:lnTo>
                    <a:pt x="4496" y="4822"/>
                  </a:lnTo>
                  <a:cubicBezTo>
                    <a:pt x="4496" y="5905"/>
                    <a:pt x="3618" y="6273"/>
                    <a:pt x="2902" y="6273"/>
                  </a:cubicBezTo>
                  <a:lnTo>
                    <a:pt x="1411" y="6273"/>
                  </a:lnTo>
                  <a:lnTo>
                    <a:pt x="1411" y="1226"/>
                  </a:lnTo>
                  <a:close/>
                  <a:moveTo>
                    <a:pt x="1" y="0"/>
                  </a:moveTo>
                  <a:lnTo>
                    <a:pt x="1" y="7520"/>
                  </a:lnTo>
                  <a:lnTo>
                    <a:pt x="2943" y="7520"/>
                  </a:lnTo>
                  <a:cubicBezTo>
                    <a:pt x="4435" y="7520"/>
                    <a:pt x="5906" y="6519"/>
                    <a:pt x="5906" y="4741"/>
                  </a:cubicBezTo>
                  <a:lnTo>
                    <a:pt x="5906" y="2738"/>
                  </a:lnTo>
                  <a:cubicBezTo>
                    <a:pt x="5906" y="1063"/>
                    <a:pt x="4578" y="0"/>
                    <a:pt x="2943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8" name="Google Shape;358;g22489464865_0_325"/>
            <p:cNvSpPr/>
            <p:nvPr/>
          </p:nvSpPr>
          <p:spPr>
            <a:xfrm>
              <a:off x="5879450" y="2742025"/>
              <a:ext cx="120075" cy="205400"/>
            </a:xfrm>
            <a:custGeom>
              <a:rect b="b" l="l" r="r" t="t"/>
              <a:pathLst>
                <a:path extrusionOk="0" h="8216" w="4803">
                  <a:moveTo>
                    <a:pt x="2820" y="1"/>
                  </a:moveTo>
                  <a:lnTo>
                    <a:pt x="1942" y="1840"/>
                  </a:lnTo>
                  <a:lnTo>
                    <a:pt x="2943" y="1840"/>
                  </a:lnTo>
                  <a:lnTo>
                    <a:pt x="4292" y="1"/>
                  </a:lnTo>
                  <a:close/>
                  <a:moveTo>
                    <a:pt x="2473" y="3679"/>
                  </a:moveTo>
                  <a:cubicBezTo>
                    <a:pt x="3004" y="3679"/>
                    <a:pt x="3515" y="3986"/>
                    <a:pt x="3515" y="4721"/>
                  </a:cubicBezTo>
                  <a:lnTo>
                    <a:pt x="3515" y="4864"/>
                  </a:lnTo>
                  <a:lnTo>
                    <a:pt x="1349" y="4864"/>
                  </a:lnTo>
                  <a:lnTo>
                    <a:pt x="1349" y="4782"/>
                  </a:lnTo>
                  <a:cubicBezTo>
                    <a:pt x="1349" y="3986"/>
                    <a:pt x="1942" y="3679"/>
                    <a:pt x="2473" y="3679"/>
                  </a:cubicBezTo>
                  <a:close/>
                  <a:moveTo>
                    <a:pt x="2473" y="2596"/>
                  </a:moveTo>
                  <a:cubicBezTo>
                    <a:pt x="1145" y="2596"/>
                    <a:pt x="0" y="3434"/>
                    <a:pt x="0" y="4966"/>
                  </a:cubicBezTo>
                  <a:lnTo>
                    <a:pt x="0" y="6009"/>
                  </a:lnTo>
                  <a:cubicBezTo>
                    <a:pt x="0" y="7480"/>
                    <a:pt x="1186" y="8215"/>
                    <a:pt x="2534" y="8215"/>
                  </a:cubicBezTo>
                  <a:cubicBezTo>
                    <a:pt x="3474" y="8215"/>
                    <a:pt x="4332" y="7848"/>
                    <a:pt x="4741" y="7010"/>
                  </a:cubicBezTo>
                  <a:lnTo>
                    <a:pt x="3760" y="6438"/>
                  </a:lnTo>
                  <a:cubicBezTo>
                    <a:pt x="3474" y="6846"/>
                    <a:pt x="3025" y="7132"/>
                    <a:pt x="2596" y="7132"/>
                  </a:cubicBezTo>
                  <a:cubicBezTo>
                    <a:pt x="1901" y="7132"/>
                    <a:pt x="1349" y="6744"/>
                    <a:pt x="1349" y="6049"/>
                  </a:cubicBezTo>
                  <a:lnTo>
                    <a:pt x="1349" y="5763"/>
                  </a:lnTo>
                  <a:lnTo>
                    <a:pt x="4802" y="5763"/>
                  </a:lnTo>
                  <a:lnTo>
                    <a:pt x="4802" y="4721"/>
                  </a:lnTo>
                  <a:cubicBezTo>
                    <a:pt x="4802" y="3291"/>
                    <a:pt x="3658" y="2596"/>
                    <a:pt x="2473" y="2596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9" name="Google Shape;359;g22489464865_0_325"/>
            <p:cNvSpPr/>
            <p:nvPr/>
          </p:nvSpPr>
          <p:spPr>
            <a:xfrm>
              <a:off x="6028625" y="2806925"/>
              <a:ext cx="197200" cy="137425"/>
            </a:xfrm>
            <a:custGeom>
              <a:rect b="b" l="l" r="r" t="t"/>
              <a:pathLst>
                <a:path extrusionOk="0" h="5497" w="7888">
                  <a:moveTo>
                    <a:pt x="2779" y="0"/>
                  </a:moveTo>
                  <a:cubicBezTo>
                    <a:pt x="2146" y="0"/>
                    <a:pt x="1614" y="266"/>
                    <a:pt x="1247" y="756"/>
                  </a:cubicBezTo>
                  <a:lnTo>
                    <a:pt x="1226" y="756"/>
                  </a:lnTo>
                  <a:lnTo>
                    <a:pt x="1226" y="102"/>
                  </a:lnTo>
                  <a:lnTo>
                    <a:pt x="0" y="102"/>
                  </a:lnTo>
                  <a:lnTo>
                    <a:pt x="0" y="5497"/>
                  </a:lnTo>
                  <a:lnTo>
                    <a:pt x="1288" y="5497"/>
                  </a:lnTo>
                  <a:lnTo>
                    <a:pt x="1288" y="2330"/>
                  </a:lnTo>
                  <a:cubicBezTo>
                    <a:pt x="1288" y="1430"/>
                    <a:pt x="1860" y="1124"/>
                    <a:pt x="2330" y="1124"/>
                  </a:cubicBezTo>
                  <a:cubicBezTo>
                    <a:pt x="3106" y="1124"/>
                    <a:pt x="3310" y="1696"/>
                    <a:pt x="3310" y="2370"/>
                  </a:cubicBezTo>
                  <a:lnTo>
                    <a:pt x="3310" y="5497"/>
                  </a:lnTo>
                  <a:lnTo>
                    <a:pt x="4577" y="5497"/>
                  </a:lnTo>
                  <a:lnTo>
                    <a:pt x="4577" y="2391"/>
                  </a:lnTo>
                  <a:cubicBezTo>
                    <a:pt x="4577" y="1676"/>
                    <a:pt x="4884" y="1124"/>
                    <a:pt x="5620" y="1124"/>
                  </a:cubicBezTo>
                  <a:cubicBezTo>
                    <a:pt x="6355" y="1124"/>
                    <a:pt x="6600" y="1635"/>
                    <a:pt x="6600" y="2350"/>
                  </a:cubicBezTo>
                  <a:lnTo>
                    <a:pt x="6600" y="5497"/>
                  </a:lnTo>
                  <a:lnTo>
                    <a:pt x="7888" y="5497"/>
                  </a:lnTo>
                  <a:lnTo>
                    <a:pt x="7888" y="1900"/>
                  </a:lnTo>
                  <a:cubicBezTo>
                    <a:pt x="7888" y="572"/>
                    <a:pt x="6989" y="0"/>
                    <a:pt x="5987" y="0"/>
                  </a:cubicBezTo>
                  <a:cubicBezTo>
                    <a:pt x="5252" y="0"/>
                    <a:pt x="4720" y="307"/>
                    <a:pt x="4332" y="797"/>
                  </a:cubicBezTo>
                  <a:lnTo>
                    <a:pt x="4312" y="797"/>
                  </a:lnTo>
                  <a:cubicBezTo>
                    <a:pt x="3985" y="286"/>
                    <a:pt x="3494" y="0"/>
                    <a:pt x="2779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0" name="Google Shape;360;g22489464865_0_325"/>
            <p:cNvSpPr/>
            <p:nvPr/>
          </p:nvSpPr>
          <p:spPr>
            <a:xfrm>
              <a:off x="6253900" y="2806925"/>
              <a:ext cx="122625" cy="140500"/>
            </a:xfrm>
            <a:custGeom>
              <a:rect b="b" l="l" r="r" t="t"/>
              <a:pathLst>
                <a:path extrusionOk="0" h="5620" w="4905">
                  <a:moveTo>
                    <a:pt x="2432" y="1103"/>
                  </a:moveTo>
                  <a:cubicBezTo>
                    <a:pt x="3107" y="1103"/>
                    <a:pt x="3597" y="1471"/>
                    <a:pt x="3597" y="2125"/>
                  </a:cubicBezTo>
                  <a:lnTo>
                    <a:pt x="3597" y="3474"/>
                  </a:lnTo>
                  <a:cubicBezTo>
                    <a:pt x="3597" y="4250"/>
                    <a:pt x="3025" y="4536"/>
                    <a:pt x="2473" y="4536"/>
                  </a:cubicBezTo>
                  <a:cubicBezTo>
                    <a:pt x="1819" y="4536"/>
                    <a:pt x="1308" y="4148"/>
                    <a:pt x="1308" y="3494"/>
                  </a:cubicBezTo>
                  <a:lnTo>
                    <a:pt x="1308" y="2166"/>
                  </a:lnTo>
                  <a:cubicBezTo>
                    <a:pt x="1308" y="1390"/>
                    <a:pt x="1901" y="1103"/>
                    <a:pt x="2432" y="1103"/>
                  </a:cubicBezTo>
                  <a:close/>
                  <a:moveTo>
                    <a:pt x="2432" y="0"/>
                  </a:moveTo>
                  <a:cubicBezTo>
                    <a:pt x="1247" y="0"/>
                    <a:pt x="1" y="797"/>
                    <a:pt x="1" y="2268"/>
                  </a:cubicBezTo>
                  <a:lnTo>
                    <a:pt x="1" y="3494"/>
                  </a:lnTo>
                  <a:cubicBezTo>
                    <a:pt x="1" y="4884"/>
                    <a:pt x="1165" y="5619"/>
                    <a:pt x="2473" y="5619"/>
                  </a:cubicBezTo>
                  <a:cubicBezTo>
                    <a:pt x="3679" y="5619"/>
                    <a:pt x="4905" y="4822"/>
                    <a:pt x="4905" y="3351"/>
                  </a:cubicBezTo>
                  <a:lnTo>
                    <a:pt x="4905" y="2248"/>
                  </a:lnTo>
                  <a:cubicBezTo>
                    <a:pt x="4905" y="858"/>
                    <a:pt x="3740" y="0"/>
                    <a:pt x="2432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1" name="Google Shape;361;g22489464865_0_325"/>
            <p:cNvSpPr/>
            <p:nvPr/>
          </p:nvSpPr>
          <p:spPr>
            <a:xfrm>
              <a:off x="6398975" y="2806925"/>
              <a:ext cx="121100" cy="140500"/>
            </a:xfrm>
            <a:custGeom>
              <a:rect b="b" l="l" r="r" t="t"/>
              <a:pathLst>
                <a:path extrusionOk="0" h="5620" w="4844">
                  <a:moveTo>
                    <a:pt x="2473" y="0"/>
                  </a:moveTo>
                  <a:cubicBezTo>
                    <a:pt x="1145" y="0"/>
                    <a:pt x="1" y="838"/>
                    <a:pt x="1" y="2370"/>
                  </a:cubicBezTo>
                  <a:lnTo>
                    <a:pt x="1" y="3413"/>
                  </a:lnTo>
                  <a:cubicBezTo>
                    <a:pt x="1" y="4843"/>
                    <a:pt x="1186" y="5619"/>
                    <a:pt x="2514" y="5619"/>
                  </a:cubicBezTo>
                  <a:cubicBezTo>
                    <a:pt x="3679" y="5619"/>
                    <a:pt x="4823" y="4945"/>
                    <a:pt x="4823" y="3515"/>
                  </a:cubicBezTo>
                  <a:lnTo>
                    <a:pt x="4823" y="3453"/>
                  </a:lnTo>
                  <a:lnTo>
                    <a:pt x="3577" y="3453"/>
                  </a:lnTo>
                  <a:lnTo>
                    <a:pt x="3577" y="3515"/>
                  </a:lnTo>
                  <a:cubicBezTo>
                    <a:pt x="3577" y="4250"/>
                    <a:pt x="3046" y="4536"/>
                    <a:pt x="2514" y="4536"/>
                  </a:cubicBezTo>
                  <a:cubicBezTo>
                    <a:pt x="1840" y="4536"/>
                    <a:pt x="1329" y="4148"/>
                    <a:pt x="1329" y="3453"/>
                  </a:cubicBezTo>
                  <a:lnTo>
                    <a:pt x="1329" y="2186"/>
                  </a:lnTo>
                  <a:cubicBezTo>
                    <a:pt x="1329" y="1390"/>
                    <a:pt x="1922" y="1083"/>
                    <a:pt x="2473" y="1083"/>
                  </a:cubicBezTo>
                  <a:cubicBezTo>
                    <a:pt x="3005" y="1083"/>
                    <a:pt x="3577" y="1390"/>
                    <a:pt x="3577" y="2125"/>
                  </a:cubicBezTo>
                  <a:lnTo>
                    <a:pt x="3577" y="2227"/>
                  </a:lnTo>
                  <a:lnTo>
                    <a:pt x="4844" y="2227"/>
                  </a:lnTo>
                  <a:lnTo>
                    <a:pt x="4844" y="2125"/>
                  </a:lnTo>
                  <a:cubicBezTo>
                    <a:pt x="4844" y="695"/>
                    <a:pt x="3638" y="0"/>
                    <a:pt x="2473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2" name="Google Shape;362;g22489464865_0_325"/>
            <p:cNvSpPr/>
            <p:nvPr/>
          </p:nvSpPr>
          <p:spPr>
            <a:xfrm>
              <a:off x="6542025" y="2806925"/>
              <a:ext cx="86875" cy="137425"/>
            </a:xfrm>
            <a:custGeom>
              <a:rect b="b" l="l" r="r" t="t"/>
              <a:pathLst>
                <a:path extrusionOk="0" h="5497" w="3475">
                  <a:moveTo>
                    <a:pt x="3045" y="0"/>
                  </a:moveTo>
                  <a:cubicBezTo>
                    <a:pt x="2391" y="0"/>
                    <a:pt x="1594" y="429"/>
                    <a:pt x="1288" y="1001"/>
                  </a:cubicBezTo>
                  <a:lnTo>
                    <a:pt x="1267" y="1001"/>
                  </a:lnTo>
                  <a:lnTo>
                    <a:pt x="1267" y="102"/>
                  </a:lnTo>
                  <a:lnTo>
                    <a:pt x="0" y="102"/>
                  </a:lnTo>
                  <a:lnTo>
                    <a:pt x="0" y="5497"/>
                  </a:lnTo>
                  <a:lnTo>
                    <a:pt x="1288" y="5497"/>
                  </a:lnTo>
                  <a:lnTo>
                    <a:pt x="1288" y="2738"/>
                  </a:lnTo>
                  <a:cubicBezTo>
                    <a:pt x="1288" y="1737"/>
                    <a:pt x="2023" y="1165"/>
                    <a:pt x="2984" y="1165"/>
                  </a:cubicBezTo>
                  <a:cubicBezTo>
                    <a:pt x="3168" y="1165"/>
                    <a:pt x="3311" y="1165"/>
                    <a:pt x="3474" y="1206"/>
                  </a:cubicBezTo>
                  <a:lnTo>
                    <a:pt x="3474" y="20"/>
                  </a:lnTo>
                  <a:cubicBezTo>
                    <a:pt x="3331" y="0"/>
                    <a:pt x="3188" y="0"/>
                    <a:pt x="3045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3" name="Google Shape;363;g22489464865_0_325"/>
            <p:cNvSpPr/>
            <p:nvPr/>
          </p:nvSpPr>
          <p:spPr>
            <a:xfrm>
              <a:off x="6640625" y="2806400"/>
              <a:ext cx="120575" cy="140500"/>
            </a:xfrm>
            <a:custGeom>
              <a:rect b="b" l="l" r="r" t="t"/>
              <a:pathLst>
                <a:path extrusionOk="0" h="5620" w="4823">
                  <a:moveTo>
                    <a:pt x="3433" y="3250"/>
                  </a:moveTo>
                  <a:lnTo>
                    <a:pt x="3433" y="3515"/>
                  </a:lnTo>
                  <a:cubicBezTo>
                    <a:pt x="3433" y="4108"/>
                    <a:pt x="3270" y="4598"/>
                    <a:pt x="2227" y="4598"/>
                  </a:cubicBezTo>
                  <a:cubicBezTo>
                    <a:pt x="1635" y="4598"/>
                    <a:pt x="1267" y="4373"/>
                    <a:pt x="1267" y="3924"/>
                  </a:cubicBezTo>
                  <a:cubicBezTo>
                    <a:pt x="1267" y="3454"/>
                    <a:pt x="1614" y="3250"/>
                    <a:pt x="2166" y="3250"/>
                  </a:cubicBezTo>
                  <a:close/>
                  <a:moveTo>
                    <a:pt x="2411" y="1"/>
                  </a:moveTo>
                  <a:cubicBezTo>
                    <a:pt x="1390" y="1"/>
                    <a:pt x="266" y="409"/>
                    <a:pt x="266" y="1594"/>
                  </a:cubicBezTo>
                  <a:lnTo>
                    <a:pt x="266" y="1737"/>
                  </a:lnTo>
                  <a:lnTo>
                    <a:pt x="1431" y="1737"/>
                  </a:lnTo>
                  <a:lnTo>
                    <a:pt x="1431" y="1554"/>
                  </a:lnTo>
                  <a:cubicBezTo>
                    <a:pt x="1431" y="1206"/>
                    <a:pt x="1839" y="1022"/>
                    <a:pt x="2391" y="1022"/>
                  </a:cubicBezTo>
                  <a:cubicBezTo>
                    <a:pt x="3045" y="1022"/>
                    <a:pt x="3433" y="1247"/>
                    <a:pt x="3433" y="1819"/>
                  </a:cubicBezTo>
                  <a:lnTo>
                    <a:pt x="3433" y="2330"/>
                  </a:lnTo>
                  <a:lnTo>
                    <a:pt x="2003" y="2330"/>
                  </a:lnTo>
                  <a:cubicBezTo>
                    <a:pt x="961" y="2330"/>
                    <a:pt x="0" y="2943"/>
                    <a:pt x="0" y="3985"/>
                  </a:cubicBezTo>
                  <a:cubicBezTo>
                    <a:pt x="0" y="5007"/>
                    <a:pt x="756" y="5620"/>
                    <a:pt x="1880" y="5620"/>
                  </a:cubicBezTo>
                  <a:cubicBezTo>
                    <a:pt x="2575" y="5620"/>
                    <a:pt x="2984" y="5518"/>
                    <a:pt x="3474" y="5007"/>
                  </a:cubicBezTo>
                  <a:lnTo>
                    <a:pt x="3494" y="5007"/>
                  </a:lnTo>
                  <a:cubicBezTo>
                    <a:pt x="3494" y="5109"/>
                    <a:pt x="3515" y="5436"/>
                    <a:pt x="3535" y="5518"/>
                  </a:cubicBezTo>
                  <a:lnTo>
                    <a:pt x="4823" y="5518"/>
                  </a:lnTo>
                  <a:cubicBezTo>
                    <a:pt x="4741" y="5395"/>
                    <a:pt x="4720" y="4598"/>
                    <a:pt x="4720" y="4353"/>
                  </a:cubicBezTo>
                  <a:lnTo>
                    <a:pt x="4720" y="1737"/>
                  </a:lnTo>
                  <a:cubicBezTo>
                    <a:pt x="4720" y="409"/>
                    <a:pt x="3617" y="1"/>
                    <a:pt x="2411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4" name="Google Shape;364;g22489464865_0_325"/>
            <p:cNvSpPr/>
            <p:nvPr/>
          </p:nvSpPr>
          <p:spPr>
            <a:xfrm>
              <a:off x="6778550" y="2768600"/>
              <a:ext cx="79200" cy="177800"/>
            </a:xfrm>
            <a:custGeom>
              <a:rect b="b" l="l" r="r" t="t"/>
              <a:pathLst>
                <a:path extrusionOk="0" h="7112" w="3168">
                  <a:moveTo>
                    <a:pt x="716" y="1"/>
                  </a:moveTo>
                  <a:lnTo>
                    <a:pt x="716" y="1635"/>
                  </a:lnTo>
                  <a:lnTo>
                    <a:pt x="0" y="1635"/>
                  </a:lnTo>
                  <a:lnTo>
                    <a:pt x="0" y="2657"/>
                  </a:lnTo>
                  <a:lnTo>
                    <a:pt x="716" y="2657"/>
                  </a:lnTo>
                  <a:lnTo>
                    <a:pt x="716" y="5742"/>
                  </a:lnTo>
                  <a:cubicBezTo>
                    <a:pt x="716" y="6703"/>
                    <a:pt x="1390" y="7111"/>
                    <a:pt x="2228" y="7111"/>
                  </a:cubicBezTo>
                  <a:cubicBezTo>
                    <a:pt x="2412" y="7111"/>
                    <a:pt x="2882" y="7071"/>
                    <a:pt x="3168" y="7009"/>
                  </a:cubicBezTo>
                  <a:lnTo>
                    <a:pt x="3168" y="5906"/>
                  </a:lnTo>
                  <a:cubicBezTo>
                    <a:pt x="2922" y="5947"/>
                    <a:pt x="2779" y="5967"/>
                    <a:pt x="2514" y="5967"/>
                  </a:cubicBezTo>
                  <a:cubicBezTo>
                    <a:pt x="2207" y="5967"/>
                    <a:pt x="2003" y="5845"/>
                    <a:pt x="2003" y="5436"/>
                  </a:cubicBezTo>
                  <a:lnTo>
                    <a:pt x="2003" y="2657"/>
                  </a:lnTo>
                  <a:lnTo>
                    <a:pt x="3168" y="2657"/>
                  </a:lnTo>
                  <a:lnTo>
                    <a:pt x="3168" y="1635"/>
                  </a:lnTo>
                  <a:lnTo>
                    <a:pt x="2003" y="1635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5" name="Google Shape;365;g22489464865_0_325"/>
            <p:cNvSpPr/>
            <p:nvPr/>
          </p:nvSpPr>
          <p:spPr>
            <a:xfrm>
              <a:off x="6879700" y="2754800"/>
              <a:ext cx="32200" cy="189550"/>
            </a:xfrm>
            <a:custGeom>
              <a:rect b="b" l="l" r="r" t="t"/>
              <a:pathLst>
                <a:path extrusionOk="0" h="7582" w="1288">
                  <a:moveTo>
                    <a:pt x="0" y="1"/>
                  </a:moveTo>
                  <a:lnTo>
                    <a:pt x="0" y="1370"/>
                  </a:lnTo>
                  <a:lnTo>
                    <a:pt x="1288" y="1370"/>
                  </a:lnTo>
                  <a:lnTo>
                    <a:pt x="1288" y="1"/>
                  </a:lnTo>
                  <a:close/>
                  <a:moveTo>
                    <a:pt x="0" y="2187"/>
                  </a:moveTo>
                  <a:lnTo>
                    <a:pt x="0" y="7582"/>
                  </a:lnTo>
                  <a:lnTo>
                    <a:pt x="1288" y="7582"/>
                  </a:lnTo>
                  <a:lnTo>
                    <a:pt x="1288" y="2187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6" name="Google Shape;366;g22489464865_0_325"/>
            <p:cNvSpPr/>
            <p:nvPr/>
          </p:nvSpPr>
          <p:spPr>
            <a:xfrm>
              <a:off x="6939975" y="2806925"/>
              <a:ext cx="122625" cy="188000"/>
            </a:xfrm>
            <a:custGeom>
              <a:rect b="b" l="l" r="r" t="t"/>
              <a:pathLst>
                <a:path extrusionOk="0" h="7520" w="4905">
                  <a:moveTo>
                    <a:pt x="2432" y="1083"/>
                  </a:moveTo>
                  <a:cubicBezTo>
                    <a:pt x="3107" y="1083"/>
                    <a:pt x="3638" y="1471"/>
                    <a:pt x="3638" y="2125"/>
                  </a:cubicBezTo>
                  <a:lnTo>
                    <a:pt x="3638" y="3453"/>
                  </a:lnTo>
                  <a:cubicBezTo>
                    <a:pt x="3638" y="4230"/>
                    <a:pt x="3025" y="4516"/>
                    <a:pt x="2473" y="4516"/>
                  </a:cubicBezTo>
                  <a:cubicBezTo>
                    <a:pt x="1819" y="4516"/>
                    <a:pt x="1308" y="4128"/>
                    <a:pt x="1308" y="3474"/>
                  </a:cubicBezTo>
                  <a:lnTo>
                    <a:pt x="1308" y="2146"/>
                  </a:lnTo>
                  <a:cubicBezTo>
                    <a:pt x="1308" y="1369"/>
                    <a:pt x="1901" y="1083"/>
                    <a:pt x="2432" y="1083"/>
                  </a:cubicBezTo>
                  <a:close/>
                  <a:moveTo>
                    <a:pt x="2228" y="0"/>
                  </a:moveTo>
                  <a:cubicBezTo>
                    <a:pt x="1022" y="0"/>
                    <a:pt x="1" y="715"/>
                    <a:pt x="1" y="2186"/>
                  </a:cubicBezTo>
                  <a:lnTo>
                    <a:pt x="1" y="3494"/>
                  </a:lnTo>
                  <a:cubicBezTo>
                    <a:pt x="1" y="4863"/>
                    <a:pt x="961" y="5619"/>
                    <a:pt x="2126" y="5619"/>
                  </a:cubicBezTo>
                  <a:cubicBezTo>
                    <a:pt x="2616" y="5619"/>
                    <a:pt x="3352" y="5313"/>
                    <a:pt x="3658" y="4884"/>
                  </a:cubicBezTo>
                  <a:lnTo>
                    <a:pt x="3658" y="7520"/>
                  </a:lnTo>
                  <a:lnTo>
                    <a:pt x="4905" y="7520"/>
                  </a:lnTo>
                  <a:lnTo>
                    <a:pt x="4905" y="82"/>
                  </a:lnTo>
                  <a:lnTo>
                    <a:pt x="3638" y="82"/>
                  </a:lnTo>
                  <a:lnTo>
                    <a:pt x="3638" y="654"/>
                  </a:lnTo>
                  <a:lnTo>
                    <a:pt x="3597" y="654"/>
                  </a:lnTo>
                  <a:cubicBezTo>
                    <a:pt x="3331" y="307"/>
                    <a:pt x="2820" y="0"/>
                    <a:pt x="2228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7" name="Google Shape;367;g22489464865_0_325"/>
            <p:cNvSpPr/>
            <p:nvPr/>
          </p:nvSpPr>
          <p:spPr>
            <a:xfrm>
              <a:off x="7096300" y="2809475"/>
              <a:ext cx="117000" cy="137425"/>
            </a:xfrm>
            <a:custGeom>
              <a:rect b="b" l="l" r="r" t="t"/>
              <a:pathLst>
                <a:path extrusionOk="0" h="5497" w="4680">
                  <a:moveTo>
                    <a:pt x="0" y="0"/>
                  </a:moveTo>
                  <a:lnTo>
                    <a:pt x="0" y="3433"/>
                  </a:lnTo>
                  <a:cubicBezTo>
                    <a:pt x="0" y="4720"/>
                    <a:pt x="675" y="5497"/>
                    <a:pt x="1880" y="5497"/>
                  </a:cubicBezTo>
                  <a:cubicBezTo>
                    <a:pt x="2493" y="5497"/>
                    <a:pt x="3045" y="5252"/>
                    <a:pt x="3413" y="4720"/>
                  </a:cubicBezTo>
                  <a:lnTo>
                    <a:pt x="3433" y="4720"/>
                  </a:lnTo>
                  <a:lnTo>
                    <a:pt x="3433" y="5395"/>
                  </a:lnTo>
                  <a:lnTo>
                    <a:pt x="4680" y="5395"/>
                  </a:lnTo>
                  <a:lnTo>
                    <a:pt x="4680" y="0"/>
                  </a:lnTo>
                  <a:lnTo>
                    <a:pt x="3392" y="0"/>
                  </a:lnTo>
                  <a:lnTo>
                    <a:pt x="3392" y="3004"/>
                  </a:lnTo>
                  <a:cubicBezTo>
                    <a:pt x="3392" y="3924"/>
                    <a:pt x="3004" y="4373"/>
                    <a:pt x="2289" y="4373"/>
                  </a:cubicBezTo>
                  <a:cubicBezTo>
                    <a:pt x="1635" y="4373"/>
                    <a:pt x="1288" y="3944"/>
                    <a:pt x="1288" y="3127"/>
                  </a:cubicBezTo>
                  <a:lnTo>
                    <a:pt x="1288" y="0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8" name="Google Shape;368;g22489464865_0_325"/>
            <p:cNvSpPr/>
            <p:nvPr/>
          </p:nvSpPr>
          <p:spPr>
            <a:xfrm>
              <a:off x="7240350" y="2806925"/>
              <a:ext cx="120075" cy="140500"/>
            </a:xfrm>
            <a:custGeom>
              <a:rect b="b" l="l" r="r" t="t"/>
              <a:pathLst>
                <a:path extrusionOk="0" h="5620" w="4803">
                  <a:moveTo>
                    <a:pt x="2473" y="1083"/>
                  </a:moveTo>
                  <a:cubicBezTo>
                    <a:pt x="3005" y="1083"/>
                    <a:pt x="3515" y="1390"/>
                    <a:pt x="3515" y="2125"/>
                  </a:cubicBezTo>
                  <a:lnTo>
                    <a:pt x="3515" y="2268"/>
                  </a:lnTo>
                  <a:lnTo>
                    <a:pt x="1329" y="2268"/>
                  </a:lnTo>
                  <a:lnTo>
                    <a:pt x="1329" y="2186"/>
                  </a:lnTo>
                  <a:cubicBezTo>
                    <a:pt x="1329" y="1390"/>
                    <a:pt x="1922" y="1083"/>
                    <a:pt x="2473" y="1083"/>
                  </a:cubicBezTo>
                  <a:close/>
                  <a:moveTo>
                    <a:pt x="2473" y="0"/>
                  </a:moveTo>
                  <a:cubicBezTo>
                    <a:pt x="1145" y="0"/>
                    <a:pt x="1" y="838"/>
                    <a:pt x="1" y="2370"/>
                  </a:cubicBezTo>
                  <a:lnTo>
                    <a:pt x="1" y="3413"/>
                  </a:lnTo>
                  <a:cubicBezTo>
                    <a:pt x="1" y="4884"/>
                    <a:pt x="1186" y="5619"/>
                    <a:pt x="2514" y="5619"/>
                  </a:cubicBezTo>
                  <a:cubicBezTo>
                    <a:pt x="3475" y="5619"/>
                    <a:pt x="4312" y="5252"/>
                    <a:pt x="4741" y="4414"/>
                  </a:cubicBezTo>
                  <a:lnTo>
                    <a:pt x="3740" y="3842"/>
                  </a:lnTo>
                  <a:cubicBezTo>
                    <a:pt x="3475" y="4250"/>
                    <a:pt x="3005" y="4536"/>
                    <a:pt x="2575" y="4536"/>
                  </a:cubicBezTo>
                  <a:cubicBezTo>
                    <a:pt x="1901" y="4536"/>
                    <a:pt x="1329" y="4148"/>
                    <a:pt x="1329" y="3453"/>
                  </a:cubicBezTo>
                  <a:lnTo>
                    <a:pt x="1329" y="3167"/>
                  </a:lnTo>
                  <a:lnTo>
                    <a:pt x="4803" y="3167"/>
                  </a:lnTo>
                  <a:lnTo>
                    <a:pt x="4803" y="2125"/>
                  </a:lnTo>
                  <a:cubicBezTo>
                    <a:pt x="4803" y="695"/>
                    <a:pt x="3638" y="0"/>
                    <a:pt x="2473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9" name="Google Shape;369;g22489464865_0_325"/>
            <p:cNvSpPr/>
            <p:nvPr/>
          </p:nvSpPr>
          <p:spPr>
            <a:xfrm>
              <a:off x="5699125" y="3072550"/>
              <a:ext cx="122625" cy="191075"/>
            </a:xfrm>
            <a:custGeom>
              <a:rect b="b" l="l" r="r" t="t"/>
              <a:pathLst>
                <a:path extrusionOk="0" h="7643" w="4905">
                  <a:moveTo>
                    <a:pt x="2432" y="3107"/>
                  </a:moveTo>
                  <a:cubicBezTo>
                    <a:pt x="3086" y="3107"/>
                    <a:pt x="3617" y="3495"/>
                    <a:pt x="3617" y="4149"/>
                  </a:cubicBezTo>
                  <a:lnTo>
                    <a:pt x="3617" y="5477"/>
                  </a:lnTo>
                  <a:cubicBezTo>
                    <a:pt x="3617" y="6253"/>
                    <a:pt x="3004" y="6540"/>
                    <a:pt x="2473" y="6540"/>
                  </a:cubicBezTo>
                  <a:cubicBezTo>
                    <a:pt x="1819" y="6540"/>
                    <a:pt x="1308" y="6151"/>
                    <a:pt x="1308" y="5497"/>
                  </a:cubicBezTo>
                  <a:lnTo>
                    <a:pt x="1308" y="4169"/>
                  </a:lnTo>
                  <a:cubicBezTo>
                    <a:pt x="1308" y="3393"/>
                    <a:pt x="1901" y="3107"/>
                    <a:pt x="2432" y="3107"/>
                  </a:cubicBezTo>
                  <a:close/>
                  <a:moveTo>
                    <a:pt x="3617" y="1"/>
                  </a:moveTo>
                  <a:lnTo>
                    <a:pt x="3617" y="2678"/>
                  </a:lnTo>
                  <a:lnTo>
                    <a:pt x="3597" y="2678"/>
                  </a:lnTo>
                  <a:cubicBezTo>
                    <a:pt x="3311" y="2310"/>
                    <a:pt x="2820" y="2003"/>
                    <a:pt x="2228" y="2003"/>
                  </a:cubicBezTo>
                  <a:cubicBezTo>
                    <a:pt x="1022" y="2003"/>
                    <a:pt x="0" y="2739"/>
                    <a:pt x="0" y="4210"/>
                  </a:cubicBezTo>
                  <a:lnTo>
                    <a:pt x="0" y="5518"/>
                  </a:lnTo>
                  <a:cubicBezTo>
                    <a:pt x="0" y="6887"/>
                    <a:pt x="940" y="7643"/>
                    <a:pt x="2125" y="7643"/>
                  </a:cubicBezTo>
                  <a:cubicBezTo>
                    <a:pt x="2616" y="7643"/>
                    <a:pt x="3331" y="7336"/>
                    <a:pt x="3637" y="6907"/>
                  </a:cubicBezTo>
                  <a:lnTo>
                    <a:pt x="3658" y="6907"/>
                  </a:lnTo>
                  <a:lnTo>
                    <a:pt x="3658" y="7520"/>
                  </a:lnTo>
                  <a:lnTo>
                    <a:pt x="4904" y="7520"/>
                  </a:lnTo>
                  <a:lnTo>
                    <a:pt x="4904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0" name="Google Shape;370;g22489464865_0_325"/>
            <p:cNvSpPr/>
            <p:nvPr/>
          </p:nvSpPr>
          <p:spPr>
            <a:xfrm>
              <a:off x="5854925" y="3125675"/>
              <a:ext cx="117525" cy="137450"/>
            </a:xfrm>
            <a:custGeom>
              <a:rect b="b" l="l" r="r" t="t"/>
              <a:pathLst>
                <a:path extrusionOk="0" h="5498" w="4701">
                  <a:moveTo>
                    <a:pt x="1" y="1"/>
                  </a:moveTo>
                  <a:lnTo>
                    <a:pt x="1" y="3434"/>
                  </a:lnTo>
                  <a:cubicBezTo>
                    <a:pt x="1" y="4721"/>
                    <a:pt x="695" y="5498"/>
                    <a:pt x="1901" y="5498"/>
                  </a:cubicBezTo>
                  <a:cubicBezTo>
                    <a:pt x="2494" y="5498"/>
                    <a:pt x="3066" y="5252"/>
                    <a:pt x="3413" y="4721"/>
                  </a:cubicBezTo>
                  <a:lnTo>
                    <a:pt x="3454" y="4721"/>
                  </a:lnTo>
                  <a:lnTo>
                    <a:pt x="3454" y="5395"/>
                  </a:lnTo>
                  <a:lnTo>
                    <a:pt x="4700" y="5395"/>
                  </a:lnTo>
                  <a:lnTo>
                    <a:pt x="4700" y="1"/>
                  </a:lnTo>
                  <a:lnTo>
                    <a:pt x="3413" y="1"/>
                  </a:lnTo>
                  <a:lnTo>
                    <a:pt x="3413" y="3005"/>
                  </a:lnTo>
                  <a:cubicBezTo>
                    <a:pt x="3413" y="3924"/>
                    <a:pt x="3004" y="4374"/>
                    <a:pt x="2310" y="4374"/>
                  </a:cubicBezTo>
                  <a:cubicBezTo>
                    <a:pt x="1656" y="4374"/>
                    <a:pt x="1288" y="3945"/>
                    <a:pt x="1288" y="3127"/>
                  </a:cubicBezTo>
                  <a:lnTo>
                    <a:pt x="1288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1" name="Google Shape;371;g22489464865_0_325"/>
            <p:cNvSpPr/>
            <p:nvPr/>
          </p:nvSpPr>
          <p:spPr>
            <a:xfrm>
              <a:off x="6067950" y="3069500"/>
              <a:ext cx="147150" cy="194125"/>
            </a:xfrm>
            <a:custGeom>
              <a:rect b="b" l="l" r="r" t="t"/>
              <a:pathLst>
                <a:path extrusionOk="0" h="7765" w="5886">
                  <a:moveTo>
                    <a:pt x="3004" y="0"/>
                  </a:moveTo>
                  <a:cubicBezTo>
                    <a:pt x="1370" y="0"/>
                    <a:pt x="1" y="981"/>
                    <a:pt x="1" y="2759"/>
                  </a:cubicBezTo>
                  <a:lnTo>
                    <a:pt x="1" y="5170"/>
                  </a:lnTo>
                  <a:cubicBezTo>
                    <a:pt x="1" y="6845"/>
                    <a:pt x="1431" y="7765"/>
                    <a:pt x="3066" y="7765"/>
                  </a:cubicBezTo>
                  <a:cubicBezTo>
                    <a:pt x="4496" y="7765"/>
                    <a:pt x="5886" y="6968"/>
                    <a:pt x="5886" y="5292"/>
                  </a:cubicBezTo>
                  <a:lnTo>
                    <a:pt x="5886" y="5068"/>
                  </a:lnTo>
                  <a:lnTo>
                    <a:pt x="4557" y="5068"/>
                  </a:lnTo>
                  <a:lnTo>
                    <a:pt x="4557" y="5170"/>
                  </a:lnTo>
                  <a:cubicBezTo>
                    <a:pt x="4557" y="6151"/>
                    <a:pt x="3760" y="6518"/>
                    <a:pt x="3066" y="6518"/>
                  </a:cubicBezTo>
                  <a:cubicBezTo>
                    <a:pt x="2187" y="6518"/>
                    <a:pt x="1411" y="6008"/>
                    <a:pt x="1411" y="5109"/>
                  </a:cubicBezTo>
                  <a:lnTo>
                    <a:pt x="1411" y="2697"/>
                  </a:lnTo>
                  <a:cubicBezTo>
                    <a:pt x="1411" y="1614"/>
                    <a:pt x="2289" y="1247"/>
                    <a:pt x="3004" y="1247"/>
                  </a:cubicBezTo>
                  <a:cubicBezTo>
                    <a:pt x="3699" y="1247"/>
                    <a:pt x="4557" y="1614"/>
                    <a:pt x="4557" y="2595"/>
                  </a:cubicBezTo>
                  <a:lnTo>
                    <a:pt x="4557" y="2718"/>
                  </a:lnTo>
                  <a:lnTo>
                    <a:pt x="5886" y="2718"/>
                  </a:lnTo>
                  <a:lnTo>
                    <a:pt x="5886" y="2473"/>
                  </a:lnTo>
                  <a:cubicBezTo>
                    <a:pt x="5886" y="797"/>
                    <a:pt x="4455" y="0"/>
                    <a:pt x="3004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2" name="Google Shape;372;g22489464865_0_325"/>
            <p:cNvSpPr/>
            <p:nvPr/>
          </p:nvSpPr>
          <p:spPr>
            <a:xfrm>
              <a:off x="6239075" y="3123125"/>
              <a:ext cx="122650" cy="140500"/>
            </a:xfrm>
            <a:custGeom>
              <a:rect b="b" l="l" r="r" t="t"/>
              <a:pathLst>
                <a:path extrusionOk="0" h="5620" w="4906">
                  <a:moveTo>
                    <a:pt x="2433" y="1104"/>
                  </a:moveTo>
                  <a:cubicBezTo>
                    <a:pt x="3087" y="1104"/>
                    <a:pt x="3597" y="1472"/>
                    <a:pt x="3597" y="2126"/>
                  </a:cubicBezTo>
                  <a:lnTo>
                    <a:pt x="3597" y="3474"/>
                  </a:lnTo>
                  <a:cubicBezTo>
                    <a:pt x="3597" y="4251"/>
                    <a:pt x="3005" y="4537"/>
                    <a:pt x="2474" y="4537"/>
                  </a:cubicBezTo>
                  <a:cubicBezTo>
                    <a:pt x="1799" y="4537"/>
                    <a:pt x="1309" y="4149"/>
                    <a:pt x="1309" y="3495"/>
                  </a:cubicBezTo>
                  <a:lnTo>
                    <a:pt x="1309" y="2167"/>
                  </a:lnTo>
                  <a:cubicBezTo>
                    <a:pt x="1309" y="1390"/>
                    <a:pt x="1901" y="1104"/>
                    <a:pt x="2433" y="1104"/>
                  </a:cubicBezTo>
                  <a:close/>
                  <a:moveTo>
                    <a:pt x="2433" y="1"/>
                  </a:moveTo>
                  <a:cubicBezTo>
                    <a:pt x="1247" y="1"/>
                    <a:pt x="1" y="798"/>
                    <a:pt x="1" y="2269"/>
                  </a:cubicBezTo>
                  <a:lnTo>
                    <a:pt x="1" y="3495"/>
                  </a:lnTo>
                  <a:cubicBezTo>
                    <a:pt x="1" y="4884"/>
                    <a:pt x="1166" y="5620"/>
                    <a:pt x="2474" y="5620"/>
                  </a:cubicBezTo>
                  <a:cubicBezTo>
                    <a:pt x="3659" y="5620"/>
                    <a:pt x="4905" y="4823"/>
                    <a:pt x="4905" y="3352"/>
                  </a:cubicBezTo>
                  <a:lnTo>
                    <a:pt x="4905" y="2248"/>
                  </a:lnTo>
                  <a:cubicBezTo>
                    <a:pt x="4905" y="859"/>
                    <a:pt x="3740" y="1"/>
                    <a:pt x="2433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3" name="Google Shape;373;g22489464865_0_325"/>
            <p:cNvSpPr/>
            <p:nvPr/>
          </p:nvSpPr>
          <p:spPr>
            <a:xfrm>
              <a:off x="6390300" y="3123125"/>
              <a:ext cx="117000" cy="137450"/>
            </a:xfrm>
            <a:custGeom>
              <a:rect b="b" l="l" r="r" t="t"/>
              <a:pathLst>
                <a:path extrusionOk="0" h="5498" w="4680">
                  <a:moveTo>
                    <a:pt x="2800" y="1"/>
                  </a:moveTo>
                  <a:cubicBezTo>
                    <a:pt x="2207" y="1"/>
                    <a:pt x="1635" y="246"/>
                    <a:pt x="1267" y="757"/>
                  </a:cubicBezTo>
                  <a:lnTo>
                    <a:pt x="1247" y="757"/>
                  </a:lnTo>
                  <a:lnTo>
                    <a:pt x="1247" y="103"/>
                  </a:lnTo>
                  <a:lnTo>
                    <a:pt x="0" y="103"/>
                  </a:lnTo>
                  <a:lnTo>
                    <a:pt x="0" y="5497"/>
                  </a:lnTo>
                  <a:lnTo>
                    <a:pt x="1288" y="5497"/>
                  </a:lnTo>
                  <a:lnTo>
                    <a:pt x="1288" y="2473"/>
                  </a:lnTo>
                  <a:cubicBezTo>
                    <a:pt x="1288" y="1554"/>
                    <a:pt x="1697" y="1124"/>
                    <a:pt x="2391" y="1124"/>
                  </a:cubicBezTo>
                  <a:cubicBezTo>
                    <a:pt x="3045" y="1124"/>
                    <a:pt x="3393" y="1554"/>
                    <a:pt x="3393" y="2371"/>
                  </a:cubicBezTo>
                  <a:lnTo>
                    <a:pt x="3393" y="5497"/>
                  </a:lnTo>
                  <a:lnTo>
                    <a:pt x="4680" y="5497"/>
                  </a:lnTo>
                  <a:lnTo>
                    <a:pt x="4680" y="2044"/>
                  </a:lnTo>
                  <a:cubicBezTo>
                    <a:pt x="4680" y="757"/>
                    <a:pt x="4006" y="1"/>
                    <a:pt x="2800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4" name="Google Shape;374;g22489464865_0_325"/>
            <p:cNvSpPr/>
            <p:nvPr/>
          </p:nvSpPr>
          <p:spPr>
            <a:xfrm>
              <a:off x="6534350" y="3123125"/>
              <a:ext cx="121100" cy="189050"/>
            </a:xfrm>
            <a:custGeom>
              <a:rect b="b" l="l" r="r" t="t"/>
              <a:pathLst>
                <a:path extrusionOk="0" h="7562" w="4844">
                  <a:moveTo>
                    <a:pt x="2433" y="1104"/>
                  </a:moveTo>
                  <a:cubicBezTo>
                    <a:pt x="3107" y="1104"/>
                    <a:pt x="3597" y="1472"/>
                    <a:pt x="3597" y="2126"/>
                  </a:cubicBezTo>
                  <a:lnTo>
                    <a:pt x="3597" y="3331"/>
                  </a:lnTo>
                  <a:cubicBezTo>
                    <a:pt x="3597" y="4108"/>
                    <a:pt x="3005" y="4394"/>
                    <a:pt x="2473" y="4394"/>
                  </a:cubicBezTo>
                  <a:cubicBezTo>
                    <a:pt x="1820" y="4394"/>
                    <a:pt x="1309" y="4006"/>
                    <a:pt x="1309" y="3352"/>
                  </a:cubicBezTo>
                  <a:lnTo>
                    <a:pt x="1309" y="2167"/>
                  </a:lnTo>
                  <a:cubicBezTo>
                    <a:pt x="1309" y="1390"/>
                    <a:pt x="1901" y="1104"/>
                    <a:pt x="2433" y="1104"/>
                  </a:cubicBezTo>
                  <a:close/>
                  <a:moveTo>
                    <a:pt x="2126" y="1"/>
                  </a:moveTo>
                  <a:cubicBezTo>
                    <a:pt x="920" y="1"/>
                    <a:pt x="1" y="798"/>
                    <a:pt x="1" y="2269"/>
                  </a:cubicBezTo>
                  <a:lnTo>
                    <a:pt x="1" y="3290"/>
                  </a:lnTo>
                  <a:cubicBezTo>
                    <a:pt x="1" y="4680"/>
                    <a:pt x="839" y="5416"/>
                    <a:pt x="2146" y="5416"/>
                  </a:cubicBezTo>
                  <a:cubicBezTo>
                    <a:pt x="2739" y="5416"/>
                    <a:pt x="3229" y="5191"/>
                    <a:pt x="3577" y="4721"/>
                  </a:cubicBezTo>
                  <a:lnTo>
                    <a:pt x="3597" y="4721"/>
                  </a:lnTo>
                  <a:lnTo>
                    <a:pt x="3597" y="5273"/>
                  </a:lnTo>
                  <a:cubicBezTo>
                    <a:pt x="3597" y="6049"/>
                    <a:pt x="3168" y="6539"/>
                    <a:pt x="2392" y="6539"/>
                  </a:cubicBezTo>
                  <a:cubicBezTo>
                    <a:pt x="1922" y="6539"/>
                    <a:pt x="1554" y="6335"/>
                    <a:pt x="1309" y="5824"/>
                  </a:cubicBezTo>
                  <a:lnTo>
                    <a:pt x="83" y="6253"/>
                  </a:lnTo>
                  <a:cubicBezTo>
                    <a:pt x="348" y="7152"/>
                    <a:pt x="1411" y="7561"/>
                    <a:pt x="2269" y="7561"/>
                  </a:cubicBezTo>
                  <a:cubicBezTo>
                    <a:pt x="4149" y="7561"/>
                    <a:pt x="4844" y="6294"/>
                    <a:pt x="4844" y="5048"/>
                  </a:cubicBezTo>
                  <a:lnTo>
                    <a:pt x="4844" y="103"/>
                  </a:lnTo>
                  <a:lnTo>
                    <a:pt x="3618" y="103"/>
                  </a:lnTo>
                  <a:lnTo>
                    <a:pt x="3618" y="736"/>
                  </a:lnTo>
                  <a:lnTo>
                    <a:pt x="3597" y="736"/>
                  </a:lnTo>
                  <a:cubicBezTo>
                    <a:pt x="3311" y="328"/>
                    <a:pt x="2759" y="1"/>
                    <a:pt x="2126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5" name="Google Shape;375;g22489464865_0_325"/>
            <p:cNvSpPr/>
            <p:nvPr/>
          </p:nvSpPr>
          <p:spPr>
            <a:xfrm>
              <a:off x="6683025" y="3123125"/>
              <a:ext cx="123125" cy="140500"/>
            </a:xfrm>
            <a:custGeom>
              <a:rect b="b" l="l" r="r" t="t"/>
              <a:pathLst>
                <a:path extrusionOk="0" h="5620" w="4925">
                  <a:moveTo>
                    <a:pt x="2432" y="1104"/>
                  </a:moveTo>
                  <a:cubicBezTo>
                    <a:pt x="3106" y="1104"/>
                    <a:pt x="3617" y="1472"/>
                    <a:pt x="3617" y="2126"/>
                  </a:cubicBezTo>
                  <a:lnTo>
                    <a:pt x="3617" y="3474"/>
                  </a:lnTo>
                  <a:cubicBezTo>
                    <a:pt x="3617" y="4251"/>
                    <a:pt x="3024" y="4537"/>
                    <a:pt x="2493" y="4537"/>
                  </a:cubicBezTo>
                  <a:cubicBezTo>
                    <a:pt x="1819" y="4537"/>
                    <a:pt x="1308" y="4149"/>
                    <a:pt x="1308" y="3495"/>
                  </a:cubicBezTo>
                  <a:lnTo>
                    <a:pt x="1308" y="2167"/>
                  </a:lnTo>
                  <a:cubicBezTo>
                    <a:pt x="1308" y="1390"/>
                    <a:pt x="1901" y="1104"/>
                    <a:pt x="2432" y="1104"/>
                  </a:cubicBezTo>
                  <a:close/>
                  <a:moveTo>
                    <a:pt x="2432" y="1"/>
                  </a:moveTo>
                  <a:cubicBezTo>
                    <a:pt x="1247" y="1"/>
                    <a:pt x="0" y="798"/>
                    <a:pt x="0" y="2269"/>
                  </a:cubicBezTo>
                  <a:lnTo>
                    <a:pt x="0" y="3495"/>
                  </a:lnTo>
                  <a:cubicBezTo>
                    <a:pt x="0" y="4884"/>
                    <a:pt x="1185" y="5620"/>
                    <a:pt x="2493" y="5620"/>
                  </a:cubicBezTo>
                  <a:cubicBezTo>
                    <a:pt x="3678" y="5620"/>
                    <a:pt x="4925" y="4823"/>
                    <a:pt x="4925" y="3352"/>
                  </a:cubicBezTo>
                  <a:lnTo>
                    <a:pt x="4925" y="2248"/>
                  </a:lnTo>
                  <a:cubicBezTo>
                    <a:pt x="4925" y="859"/>
                    <a:pt x="3740" y="1"/>
                    <a:pt x="2432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6" name="Google Shape;376;g22489464865_0_325"/>
            <p:cNvSpPr/>
            <p:nvPr/>
          </p:nvSpPr>
          <p:spPr>
            <a:xfrm>
              <a:off x="5432975" y="2440125"/>
              <a:ext cx="21475" cy="823500"/>
            </a:xfrm>
            <a:custGeom>
              <a:rect b="b" l="l" r="r" t="t"/>
              <a:pathLst>
                <a:path extrusionOk="0" h="32940" w="859">
                  <a:moveTo>
                    <a:pt x="0" y="1"/>
                  </a:moveTo>
                  <a:lnTo>
                    <a:pt x="0" y="32940"/>
                  </a:lnTo>
                  <a:lnTo>
                    <a:pt x="858" y="32940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rgbClr val="64C8F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2024-09-05T13:34:28Z</dcterms:created>
  <dc:creator>Diane-Nanou YANGA</dc:creator>
</cp:coreProperties>
</file>