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autoCompressPictures="0">
  <p:sldMasterIdLst>
    <p:sldMasterId id="2147483712" r:id="rId4"/>
    <p:sldMasterId id="2147483752" r:id="rId5"/>
    <p:sldMasterId id="2147483815" r:id="rId6"/>
  </p:sldMasterIdLst>
  <p:notesMasterIdLst>
    <p:notesMasterId r:id="rId13"/>
  </p:notesMasterIdLst>
  <p:handoutMasterIdLst>
    <p:handoutMasterId r:id="rId14"/>
  </p:handoutMasterIdLst>
  <p:sldIdLst>
    <p:sldId id="2140919223" r:id="rId7"/>
    <p:sldId id="2140919217" r:id="rId8"/>
    <p:sldId id="2140919218" r:id="rId9"/>
    <p:sldId id="2140919219" r:id="rId10"/>
    <p:sldId id="2140919220" r:id="rId11"/>
    <p:sldId id="2140919222" r:id="rId12"/>
  </p:sldIdLst>
  <p:sldSz cx="12192000" cy="6858000"/>
  <p:notesSz cx="6808788" cy="994092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7" name="CERNUSCHI, Tania" initials="CT" lastIdx="6" clrIdx="6"/>
  <p:cmAuthor id="1" name="James Wicken" initials="JW" lastIdx="6" clrIdx="0"/>
  <p:cmAuthor id="8" name="SATOULOU-MALEYO, Alexis" initials="SMA" lastIdx="2" clrIdx="7"/>
  <p:cmAuthor id="2" name="LINDSTRAND, Ann" initials="LA" lastIdx="2" clrIdx="1"/>
  <p:cmAuthor id="3" name="Gabriela Guizzo Dri" initials="GGD" lastIdx="1" clrIdx="2"/>
  <p:cmAuthor id="4" name="FIHMAN, Johanna" initials="FJ" lastIdx="19" clrIdx="3"/>
  <p:cmAuthor id="5" name="Sarah Churchill" initials="SC" lastIdx="1" clrIdx="4"/>
  <p:cmAuthor id="6" name="PETU, Amos" initials="PA" lastIdx="14" clrIdx="5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472C4"/>
    <a:srgbClr val="2D5497"/>
    <a:srgbClr val="86B0D6"/>
    <a:srgbClr val="46B1E1"/>
    <a:srgbClr val="1BA6E2"/>
    <a:srgbClr val="89C27F"/>
    <a:srgbClr val="EFD068"/>
    <a:srgbClr val="F09F50"/>
    <a:srgbClr val="939BA0"/>
    <a:srgbClr val="00153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85BE263C-DBD7-4A20-BB59-AAB30ACAA65A}" styleName="Medium Style 3 - 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7DF18680-E054-41AD-8BC1-D1AEF772440D}" styleName="Medium Style 2 –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Medium Style 2 –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EB344D84-9AFB-497E-A393-DC336BA19D2E}" styleName="Medium Style 3 - Accent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179"/>
    <p:restoredTop sz="94802"/>
  </p:normalViewPr>
  <p:slideViewPr>
    <p:cSldViewPr snapToGrid="0">
      <p:cViewPr varScale="1">
        <p:scale>
          <a:sx n="86" d="100"/>
          <a:sy n="86" d="100"/>
        </p:scale>
        <p:origin x="57" y="4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5400" y="200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notesMaster" Target="notesMasters/notesMaster1.xml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5.xml"/><Relationship Id="rId5" Type="http://schemas.openxmlformats.org/officeDocument/2006/relationships/slideMaster" Target="slideMasters/slideMaster2.xml"/><Relationship Id="rId15" Type="http://schemas.openxmlformats.org/officeDocument/2006/relationships/commentAuthors" Target="commentAuthors.xml"/><Relationship Id="rId10" Type="http://schemas.openxmlformats.org/officeDocument/2006/relationships/slide" Target="slides/slide4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162C1975-F537-6D4F-BE1E-6D3F4D25E4AA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51163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>
              <a:latin typeface="Poppins" pitchFamily="2" charset="77"/>
            </a:endParaRP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ABEE9CF-1C64-4A45-A832-FEAE0B5FC028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56038" y="0"/>
            <a:ext cx="2951162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2C69CF0-9A8F-274F-A420-A2894E06776A}" type="datetimeFigureOut">
              <a:rPr lang="en-GB" smtClean="0">
                <a:latin typeface="Poppins" pitchFamily="2" charset="77"/>
              </a:rPr>
              <a:t>10/09/2024</a:t>
            </a:fld>
            <a:endParaRPr lang="en-GB">
              <a:latin typeface="Poppins" pitchFamily="2" charset="77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4A98E4F-8A53-DE45-B598-7BAE9CBF831A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442450"/>
            <a:ext cx="2951163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>
              <a:latin typeface="Poppins" pitchFamily="2" charset="77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7050360-A87C-3047-A173-93C77603D869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56038" y="9442450"/>
            <a:ext cx="2951162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C0C9F89-EB98-A14C-8855-3AFC837FA108}" type="slidenum">
              <a:rPr lang="en-GB" smtClean="0">
                <a:latin typeface="Poppins" pitchFamily="2" charset="77"/>
              </a:rPr>
              <a:t>‹#›</a:t>
            </a:fld>
            <a:endParaRPr lang="en-GB">
              <a:latin typeface="Poppins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162613271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50475" cy="49877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b="0" i="0">
                <a:latin typeface="Poppins" pitchFamily="2" charset="77"/>
              </a:defRPr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6737" y="0"/>
            <a:ext cx="2950475" cy="49877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b="0" i="0">
                <a:latin typeface="Poppins" pitchFamily="2" charset="77"/>
              </a:defRPr>
            </a:lvl1pPr>
          </a:lstStyle>
          <a:p>
            <a:fld id="{1BDF4259-8881-0B4B-B5B2-2CAD66ECCB7D}" type="datetimeFigureOut">
              <a:rPr lang="en-GB" smtClean="0"/>
              <a:pPr/>
              <a:t>10/09/2024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3863" y="1243013"/>
            <a:ext cx="5961062" cy="33543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0879" y="4784070"/>
            <a:ext cx="5447030" cy="3914239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42154"/>
            <a:ext cx="2950475" cy="49877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b="0" i="0">
                <a:latin typeface="Poppins" pitchFamily="2" charset="77"/>
              </a:defRPr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6737" y="9442154"/>
            <a:ext cx="2950475" cy="49877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b="0" i="0">
                <a:latin typeface="Poppins" pitchFamily="2" charset="77"/>
              </a:defRPr>
            </a:lvl1pPr>
          </a:lstStyle>
          <a:p>
            <a:fld id="{4507A8B9-93E1-2A43-9724-1E12D8E51A3F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534218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b="0" i="0" kern="1200">
        <a:solidFill>
          <a:schemeClr val="tx1"/>
        </a:solidFill>
        <a:latin typeface="Poppins" pitchFamily="2" charset="77"/>
        <a:ea typeface="+mn-ea"/>
        <a:cs typeface="+mn-cs"/>
      </a:defRPr>
    </a:lvl1pPr>
    <a:lvl2pPr marL="457200" algn="l" defTabSz="914400" rtl="0" eaLnBrk="1" latinLnBrk="0" hangingPunct="1">
      <a:defRPr sz="1200" b="0" i="0" kern="1200">
        <a:solidFill>
          <a:schemeClr val="tx1"/>
        </a:solidFill>
        <a:latin typeface="Poppins" pitchFamily="2" charset="77"/>
        <a:ea typeface="+mn-ea"/>
        <a:cs typeface="+mn-cs"/>
      </a:defRPr>
    </a:lvl2pPr>
    <a:lvl3pPr marL="914400" algn="l" defTabSz="914400" rtl="0" eaLnBrk="1" latinLnBrk="0" hangingPunct="1">
      <a:defRPr sz="1200" b="0" i="0" kern="1200">
        <a:solidFill>
          <a:schemeClr val="tx1"/>
        </a:solidFill>
        <a:latin typeface="Poppins" pitchFamily="2" charset="77"/>
        <a:ea typeface="+mn-ea"/>
        <a:cs typeface="+mn-cs"/>
      </a:defRPr>
    </a:lvl3pPr>
    <a:lvl4pPr marL="1371600" algn="l" defTabSz="914400" rtl="0" eaLnBrk="1" latinLnBrk="0" hangingPunct="1">
      <a:defRPr sz="1200" b="0" i="0" kern="1200">
        <a:solidFill>
          <a:schemeClr val="tx1"/>
        </a:solidFill>
        <a:latin typeface="Poppins" pitchFamily="2" charset="77"/>
        <a:ea typeface="+mn-ea"/>
        <a:cs typeface="+mn-cs"/>
      </a:defRPr>
    </a:lvl4pPr>
    <a:lvl5pPr marL="1828800" algn="l" defTabSz="914400" rtl="0" eaLnBrk="1" latinLnBrk="0" hangingPunct="1">
      <a:defRPr sz="1200" b="0" i="0" kern="1200">
        <a:solidFill>
          <a:schemeClr val="tx1"/>
        </a:solidFill>
        <a:latin typeface="Poppins" pitchFamily="2" charset="77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G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507A8B9-93E1-2A43-9724-1E12D8E51A3F}" type="slidenum">
              <a:rPr lang="en-GB" smtClean="0"/>
              <a:pPr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15668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3.png"/><Relationship Id="rId4" Type="http://schemas.openxmlformats.org/officeDocument/2006/relationships/image" Target="../media/image6.sv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D271D374-7CC4-E981-034B-027A0902AD25}"/>
              </a:ext>
            </a:extLst>
          </p:cNvPr>
          <p:cNvSpPr/>
          <p:nvPr userDrawn="1"/>
        </p:nvSpPr>
        <p:spPr>
          <a:xfrm>
            <a:off x="-50066" y="-19739"/>
            <a:ext cx="2528797" cy="6897478"/>
          </a:xfrm>
          <a:prstGeom prst="rect">
            <a:avLst/>
          </a:prstGeom>
          <a:gradFill flip="none" rotWithShape="1">
            <a:gsLst>
              <a:gs pos="87000">
                <a:schemeClr val="bg1">
                  <a:lumMod val="97000"/>
                  <a:lumOff val="3000"/>
                </a:schemeClr>
              </a:gs>
              <a:gs pos="100000">
                <a:srgbClr val="336C9C"/>
              </a:gs>
              <a:gs pos="99000">
                <a:srgbClr val="2B527F"/>
              </a:gs>
              <a:gs pos="0">
                <a:srgbClr val="3A85B9"/>
              </a:gs>
              <a:gs pos="61000">
                <a:srgbClr val="2B527F"/>
              </a:gs>
            </a:gsLst>
            <a:lin ang="189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Roboto Medium" panose="02000000000000000000" pitchFamily="2" charset="0"/>
              <a:ea typeface="Roboto Medium" panose="02000000000000000000" pitchFamily="2" charset="0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E51002A-CC3E-18E0-7DF5-D760A39BFE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1BCD142-D704-4EEE-2B49-344750965E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8A4626-453D-4943-B479-D8E5B3B92767}" type="slidenum">
              <a:rPr lang="en-GB" smtClean="0"/>
              <a:t>‹#›</a:t>
            </a:fld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82FD01F-F0DF-FB5B-1241-B7D7617EE20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478731" y="805326"/>
            <a:ext cx="8760438" cy="2269939"/>
          </a:xfrm>
        </p:spPr>
        <p:txBody>
          <a:bodyPr anchor="t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400" b="1" i="0">
                <a:solidFill>
                  <a:schemeClr val="accent1">
                    <a:lumMod val="75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defRPr>
            </a:lvl1pPr>
          </a:lstStyle>
          <a:p>
            <a:r>
              <a:rPr lang="en-US" dirty="0"/>
              <a:t>REUNION DES DIRECTEURS DU PROGRAMME ELARGI DE VACCINATION DE L’AFRIQUE CENTRALE, KINSHASA, 2024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EF6F0EE-03DC-DE1D-9519-7C3BBC2E3AFF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478731" y="3292840"/>
            <a:ext cx="9144000" cy="2546805"/>
          </a:xfrm>
        </p:spPr>
        <p:txBody>
          <a:bodyPr/>
          <a:lstStyle>
            <a:lvl1pPr marL="0" indent="0" algn="l">
              <a:buNone/>
              <a:defRPr sz="2400">
                <a:solidFill>
                  <a:srgbClr val="2D5497"/>
                </a:solidFill>
                <a:latin typeface="Roboto Medium" panose="02000000000000000000" pitchFamily="2" charset="0"/>
                <a:ea typeface="Roboto Medium" panose="02000000000000000000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dirty="0"/>
              <a:t>Session:</a:t>
            </a:r>
          </a:p>
          <a:p>
            <a:r>
              <a:rPr lang="fr-FR" dirty="0"/>
              <a:t>Pays: </a:t>
            </a:r>
          </a:p>
          <a:p>
            <a:r>
              <a:rPr lang="fr-FR" dirty="0"/>
              <a:t>Présentateur : </a:t>
            </a:r>
          </a:p>
          <a:p>
            <a:r>
              <a:rPr lang="fr-FR" dirty="0"/>
              <a:t>Date: </a:t>
            </a:r>
          </a:p>
        </p:txBody>
      </p:sp>
      <p:pic>
        <p:nvPicPr>
          <p:cNvPr id="11" name="Picture 10" descr="A logo with text on it&#10;&#10;Description automatically generated">
            <a:extLst>
              <a:ext uri="{FF2B5EF4-FFF2-40B4-BE49-F238E27FC236}">
                <a16:creationId xmlns:a16="http://schemas.microsoft.com/office/drawing/2014/main" id="{F4739959-D8C1-6B00-FB07-1F51AC606C3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84496" y="5389675"/>
            <a:ext cx="2328862" cy="963571"/>
          </a:xfrm>
          <a:prstGeom prst="rect">
            <a:avLst/>
          </a:prstGeom>
        </p:spPr>
      </p:pic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0035FABF-6939-C622-48BC-C78451152766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2478731" y="6052674"/>
            <a:ext cx="9144000" cy="515153"/>
          </a:xfrm>
        </p:spPr>
        <p:txBody>
          <a:bodyPr>
            <a:normAutofit/>
          </a:bodyPr>
          <a:lstStyle>
            <a:lvl1pPr marL="0" indent="0">
              <a:buNone/>
              <a:defRPr sz="1300" b="1" i="1">
                <a:solidFill>
                  <a:srgbClr val="C00000"/>
                </a:solidFill>
                <a:latin typeface="Aptos" panose="020B0004020202020204" pitchFamily="34" charset="0"/>
                <a:ea typeface="Roboto Condensed" panose="02000000000000000000" pitchFamily="2" charset="0"/>
                <a:cs typeface="Poppins" pitchFamily="2" charset="77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dirty="0" err="1"/>
              <a:t>Envoyer</a:t>
            </a:r>
            <a:r>
              <a:rPr lang="en-GB" dirty="0"/>
              <a:t> la </a:t>
            </a:r>
            <a:r>
              <a:rPr lang="en-GB" dirty="0" err="1"/>
              <a:t>présentation</a:t>
            </a:r>
            <a:r>
              <a:rPr lang="en-GB" dirty="0"/>
              <a:t> </a:t>
            </a:r>
            <a:r>
              <a:rPr lang="en-GB" dirty="0" err="1"/>
              <a:t>avant</a:t>
            </a:r>
            <a:r>
              <a:rPr lang="en-GB" dirty="0"/>
              <a:t> le 30 </a:t>
            </a:r>
            <a:r>
              <a:rPr lang="en-GB" dirty="0" err="1"/>
              <a:t>août</a:t>
            </a:r>
            <a:r>
              <a:rPr lang="en-GB" dirty="0"/>
              <a:t> 2024 à mail du </a:t>
            </a:r>
            <a:r>
              <a:rPr lang="en-GB" dirty="0" err="1"/>
              <a:t>secrétariat@who.int</a:t>
            </a:r>
            <a:r>
              <a:rPr lang="en-GB" dirty="0"/>
              <a:t> 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B7C0B0AF-43DA-6A32-37FF-D76DE1D97B6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alphaModFix amt="20000"/>
          </a:blip>
          <a:stretch>
            <a:fillRect/>
          </a:stretch>
        </p:blipFill>
        <p:spPr>
          <a:xfrm>
            <a:off x="2478731" y="0"/>
            <a:ext cx="12575739" cy="6877739"/>
          </a:xfrm>
          <a:prstGeom prst="rect">
            <a:avLst/>
          </a:prstGeom>
          <a:effectLst>
            <a:outerShdw dist="50800" dir="300000" sx="1000" sy="1000" algn="ctr" rotWithShape="0">
              <a:schemeClr val="tx1"/>
            </a:outerShdw>
            <a:reflection endPos="0" dist="50800" dir="5400000" sy="-100000" algn="bl" rotWithShape="0"/>
          </a:effectLst>
        </p:spPr>
      </p:pic>
      <p:pic>
        <p:nvPicPr>
          <p:cNvPr id="4" name="Picture 3" descr="A black and white map&#10;&#10;Description automatically generated">
            <a:extLst>
              <a:ext uri="{FF2B5EF4-FFF2-40B4-BE49-F238E27FC236}">
                <a16:creationId xmlns:a16="http://schemas.microsoft.com/office/drawing/2014/main" id="{A0C5799D-4916-AA3C-C0A0-11B3570358E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/>
          <a:srcRect l="19036" r="13438"/>
          <a:stretch/>
        </p:blipFill>
        <p:spPr>
          <a:xfrm>
            <a:off x="41103" y="124906"/>
            <a:ext cx="1823455" cy="2950359"/>
          </a:xfrm>
          <a:prstGeom prst="rect">
            <a:avLst/>
          </a:prstGeom>
          <a:effectLst>
            <a:outerShdw blurRad="50800" dist="50800" dir="5400000" algn="ctr" rotWithShape="0">
              <a:srgbClr val="000000"/>
            </a:outerShdw>
          </a:effectLst>
        </p:spPr>
      </p:pic>
    </p:spTree>
    <p:extLst>
      <p:ext uri="{BB962C8B-B14F-4D97-AF65-F5344CB8AC3E}">
        <p14:creationId xmlns:p14="http://schemas.microsoft.com/office/powerpoint/2010/main" val="170355257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 algn="ctr">
              <a:defRPr sz="6000" b="1" i="0">
                <a:latin typeface="Roboto Condensed" panose="02000000000000000000" pitchFamily="2" charset="0"/>
                <a:ea typeface="Roboto Condensed" panose="02000000000000000000" pitchFamily="2" charset="0"/>
                <a:cs typeface="Calibri" panose="020F0502020204030204" pitchFamily="34" charset="0"/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 b="0" i="1">
                <a:solidFill>
                  <a:schemeClr val="tx1">
                    <a:tint val="75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Calibri" panose="020F050202020403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Poppins" pitchFamily="2" charset="77"/>
              </a:defRPr>
            </a:lvl1pPr>
          </a:lstStyle>
          <a:p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Poppins" pitchFamily="2" charset="77"/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Poppins" pitchFamily="2" charset="77"/>
              </a:defRPr>
            </a:lvl1pPr>
          </a:lstStyle>
          <a:p>
            <a:fld id="{2D4E256F-C989-9D45-9136-B62EA99AC904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389427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>
            <a:normAutofit/>
          </a:bodyPr>
          <a:lstStyle>
            <a:lvl1pPr>
              <a:defRPr sz="3600" b="1" i="0">
                <a:latin typeface="Roboto Condensed" panose="02000000000000000000" pitchFamily="2" charset="0"/>
                <a:ea typeface="Roboto Condensed" panose="02000000000000000000" pitchFamily="2" charset="0"/>
                <a:cs typeface="Calibri" panose="020F0502020204030204" pitchFamily="34" charset="0"/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>
            <a:lvl1pPr>
              <a:defRPr b="0" i="0">
                <a:latin typeface="Roboto Condensed" panose="02000000000000000000" pitchFamily="2" charset="0"/>
                <a:ea typeface="Roboto Condensed" panose="02000000000000000000" pitchFamily="2" charset="0"/>
                <a:cs typeface="Calibri" panose="020F0502020204030204" pitchFamily="34" charset="0"/>
              </a:defRPr>
            </a:lvl1pPr>
            <a:lvl2pPr>
              <a:defRPr b="0" i="0">
                <a:latin typeface="Roboto Condensed" panose="02000000000000000000" pitchFamily="2" charset="0"/>
                <a:ea typeface="Roboto Condensed" panose="02000000000000000000" pitchFamily="2" charset="0"/>
                <a:cs typeface="Calibri" panose="020F0502020204030204" pitchFamily="34" charset="0"/>
              </a:defRPr>
            </a:lvl2pPr>
            <a:lvl3pPr>
              <a:defRPr b="0" i="0">
                <a:latin typeface="Roboto Condensed" panose="02000000000000000000" pitchFamily="2" charset="0"/>
                <a:ea typeface="Roboto Condensed" panose="02000000000000000000" pitchFamily="2" charset="0"/>
                <a:cs typeface="Calibri" panose="020F0502020204030204" pitchFamily="34" charset="0"/>
              </a:defRPr>
            </a:lvl3pPr>
            <a:lvl4pPr>
              <a:defRPr b="0" i="0">
                <a:latin typeface="Roboto Condensed" panose="02000000000000000000" pitchFamily="2" charset="0"/>
                <a:ea typeface="Roboto Condensed" panose="02000000000000000000" pitchFamily="2" charset="0"/>
                <a:cs typeface="Calibri" panose="020F0502020204030204" pitchFamily="34" charset="0"/>
              </a:defRPr>
            </a:lvl4pPr>
            <a:lvl5pPr>
              <a:defRPr b="0" i="0">
                <a:latin typeface="Roboto Condensed" panose="02000000000000000000" pitchFamily="2" charset="0"/>
                <a:ea typeface="Roboto Condensed" panose="02000000000000000000" pitchFamily="2" charset="0"/>
                <a:cs typeface="Calibri" panose="020F0502020204030204" pitchFamily="34" charset="0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>
            <a:lvl1pPr>
              <a:defRPr b="0" i="0">
                <a:latin typeface="Roboto Condensed" panose="02000000000000000000" pitchFamily="2" charset="0"/>
                <a:ea typeface="Roboto Condensed" panose="02000000000000000000" pitchFamily="2" charset="0"/>
                <a:cs typeface="Calibri" panose="020F0502020204030204" pitchFamily="34" charset="0"/>
              </a:defRPr>
            </a:lvl1pPr>
            <a:lvl2pPr>
              <a:defRPr b="0" i="0">
                <a:latin typeface="Roboto Condensed" panose="02000000000000000000" pitchFamily="2" charset="0"/>
                <a:ea typeface="Roboto Condensed" panose="02000000000000000000" pitchFamily="2" charset="0"/>
                <a:cs typeface="Calibri" panose="020F0502020204030204" pitchFamily="34" charset="0"/>
              </a:defRPr>
            </a:lvl2pPr>
            <a:lvl3pPr>
              <a:defRPr b="0" i="0">
                <a:latin typeface="Roboto Condensed" panose="02000000000000000000" pitchFamily="2" charset="0"/>
                <a:ea typeface="Roboto Condensed" panose="02000000000000000000" pitchFamily="2" charset="0"/>
                <a:cs typeface="Calibri" panose="020F0502020204030204" pitchFamily="34" charset="0"/>
              </a:defRPr>
            </a:lvl3pPr>
            <a:lvl4pPr>
              <a:defRPr b="0" i="0">
                <a:latin typeface="Roboto Condensed" panose="02000000000000000000" pitchFamily="2" charset="0"/>
                <a:ea typeface="Roboto Condensed" panose="02000000000000000000" pitchFamily="2" charset="0"/>
                <a:cs typeface="Calibri" panose="020F0502020204030204" pitchFamily="34" charset="0"/>
              </a:defRPr>
            </a:lvl4pPr>
            <a:lvl5pPr>
              <a:defRPr b="0" i="0">
                <a:latin typeface="Roboto Condensed" panose="02000000000000000000" pitchFamily="2" charset="0"/>
                <a:ea typeface="Roboto Condensed" panose="02000000000000000000" pitchFamily="2" charset="0"/>
                <a:cs typeface="Calibri" panose="020F0502020204030204" pitchFamily="34" charset="0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Poppins" pitchFamily="2" charset="77"/>
              </a:defRPr>
            </a:lvl1pPr>
          </a:lstStyle>
          <a:p>
            <a:fld id="{2D4E256F-C989-9D45-9136-B62EA99AC904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6213729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39788" y="668337"/>
            <a:ext cx="10515600" cy="1022351"/>
          </a:xfrm>
        </p:spPr>
        <p:txBody>
          <a:bodyPr>
            <a:normAutofit/>
          </a:bodyPr>
          <a:lstStyle>
            <a:lvl1pPr>
              <a:defRPr sz="3600" b="1" i="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0" i="0">
                <a:latin typeface="Roboto Condensed" panose="02000000000000000000" pitchFamily="2" charset="0"/>
                <a:ea typeface="Roboto Condensed" panose="02000000000000000000" pitchFamily="2" charset="0"/>
                <a:cs typeface="Calibri" panose="020F050202020403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>
            <a:lvl1pPr>
              <a:defRPr b="0" i="0">
                <a:latin typeface="Roboto Condensed" panose="02000000000000000000" pitchFamily="2" charset="0"/>
                <a:ea typeface="Roboto Condensed" panose="02000000000000000000" pitchFamily="2" charset="0"/>
                <a:cs typeface="Calibri" panose="020F0502020204030204" pitchFamily="34" charset="0"/>
              </a:defRPr>
            </a:lvl1pPr>
            <a:lvl2pPr>
              <a:defRPr b="0" i="0">
                <a:latin typeface="Roboto Condensed" panose="02000000000000000000" pitchFamily="2" charset="0"/>
                <a:ea typeface="Roboto Condensed" panose="02000000000000000000" pitchFamily="2" charset="0"/>
                <a:cs typeface="Calibri" panose="020F0502020204030204" pitchFamily="34" charset="0"/>
              </a:defRPr>
            </a:lvl2pPr>
            <a:lvl3pPr>
              <a:defRPr b="0" i="0">
                <a:latin typeface="Roboto Condensed" panose="02000000000000000000" pitchFamily="2" charset="0"/>
                <a:ea typeface="Roboto Condensed" panose="02000000000000000000" pitchFamily="2" charset="0"/>
                <a:cs typeface="Calibri" panose="020F0502020204030204" pitchFamily="34" charset="0"/>
              </a:defRPr>
            </a:lvl3pPr>
            <a:lvl4pPr>
              <a:defRPr b="0" i="0">
                <a:latin typeface="Roboto Condensed" panose="02000000000000000000" pitchFamily="2" charset="0"/>
                <a:ea typeface="Roboto Condensed" panose="02000000000000000000" pitchFamily="2" charset="0"/>
                <a:cs typeface="Calibri" panose="020F0502020204030204" pitchFamily="34" charset="0"/>
              </a:defRPr>
            </a:lvl4pPr>
            <a:lvl5pPr>
              <a:defRPr b="0" i="0">
                <a:latin typeface="Roboto Condensed" panose="02000000000000000000" pitchFamily="2" charset="0"/>
                <a:ea typeface="Roboto Condensed" panose="02000000000000000000" pitchFamily="2" charset="0"/>
                <a:cs typeface="Poppins" pitchFamily="2" charset="77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>
            <a:normAutofit/>
          </a:bodyPr>
          <a:lstStyle>
            <a:lvl1pPr marL="0" indent="0">
              <a:buNone/>
              <a:defRPr sz="2600" b="0" i="0">
                <a:latin typeface="Roboto Condensed" panose="02000000000000000000" pitchFamily="2" charset="0"/>
                <a:ea typeface="Roboto Condensed" panose="02000000000000000000" pitchFamily="2" charset="0"/>
                <a:cs typeface="Calibri" panose="020F050202020403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>
            <a:lvl1pPr>
              <a:defRPr b="0" i="0">
                <a:latin typeface="Roboto Condensed" panose="02000000000000000000" pitchFamily="2" charset="0"/>
                <a:ea typeface="Roboto Condensed" panose="02000000000000000000" pitchFamily="2" charset="0"/>
                <a:cs typeface="Calibri" panose="020F0502020204030204" pitchFamily="34" charset="0"/>
              </a:defRPr>
            </a:lvl1pPr>
            <a:lvl2pPr>
              <a:defRPr b="0" i="0">
                <a:latin typeface="Roboto Condensed" panose="02000000000000000000" pitchFamily="2" charset="0"/>
                <a:ea typeface="Roboto Condensed" panose="02000000000000000000" pitchFamily="2" charset="0"/>
                <a:cs typeface="Calibri" panose="020F0502020204030204" pitchFamily="34" charset="0"/>
              </a:defRPr>
            </a:lvl2pPr>
            <a:lvl3pPr>
              <a:defRPr b="0" i="0">
                <a:latin typeface="Roboto Condensed" panose="02000000000000000000" pitchFamily="2" charset="0"/>
                <a:ea typeface="Roboto Condensed" panose="02000000000000000000" pitchFamily="2" charset="0"/>
                <a:cs typeface="Calibri" panose="020F0502020204030204" pitchFamily="34" charset="0"/>
              </a:defRPr>
            </a:lvl3pPr>
            <a:lvl4pPr>
              <a:defRPr b="0" i="0">
                <a:latin typeface="Roboto Condensed" panose="02000000000000000000" pitchFamily="2" charset="0"/>
                <a:ea typeface="Roboto Condensed" panose="02000000000000000000" pitchFamily="2" charset="0"/>
                <a:cs typeface="Calibri" panose="020F0502020204030204" pitchFamily="34" charset="0"/>
              </a:defRPr>
            </a:lvl4pPr>
            <a:lvl5pPr>
              <a:defRPr b="0" i="0">
                <a:latin typeface="Roboto Condensed" panose="02000000000000000000" pitchFamily="2" charset="0"/>
                <a:ea typeface="Roboto Condensed" panose="02000000000000000000" pitchFamily="2" charset="0"/>
                <a:cs typeface="Poppins" pitchFamily="2" charset="77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Poppins" pitchFamily="2" charset="77"/>
              </a:defRPr>
            </a:lvl1pPr>
          </a:lstStyle>
          <a:p>
            <a:fld id="{2D4E256F-C989-9D45-9136-B62EA99AC904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3469554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38200" y="530017"/>
            <a:ext cx="10515600" cy="1325563"/>
          </a:xfrm>
        </p:spPr>
        <p:txBody>
          <a:bodyPr>
            <a:normAutofit/>
          </a:bodyPr>
          <a:lstStyle>
            <a:lvl1pPr>
              <a:defRPr sz="3600" b="1" i="0">
                <a:latin typeface="Roboto Condensed" panose="02000000000000000000" pitchFamily="2" charset="0"/>
                <a:ea typeface="Roboto Condensed" panose="02000000000000000000" pitchFamily="2" charset="0"/>
                <a:cs typeface="Calibri" panose="020F0502020204030204" pitchFamily="34" charset="0"/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Poppins" pitchFamily="2" charset="77"/>
              </a:defRPr>
            </a:lvl1pPr>
          </a:lstStyle>
          <a:p>
            <a:fld id="{2D4E256F-C989-9D45-9136-B62EA99AC904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9277789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36611" y="727023"/>
            <a:ext cx="3932237" cy="1600200"/>
          </a:xfrm>
          <a:solidFill>
            <a:schemeClr val="accent1">
              <a:lumMod val="20000"/>
              <a:lumOff val="80000"/>
            </a:schemeClr>
          </a:solidFill>
        </p:spPr>
        <p:txBody>
          <a:bodyPr anchor="t">
            <a:normAutofit/>
          </a:bodyPr>
          <a:lstStyle>
            <a:lvl1pPr>
              <a:defRPr sz="3200" b="1" i="0">
                <a:latin typeface="Roboto Condensed" panose="02000000000000000000" pitchFamily="2" charset="0"/>
                <a:ea typeface="Roboto Condensed" panose="02000000000000000000" pitchFamily="2" charset="0"/>
                <a:cs typeface="Calibri" panose="020F0502020204030204" pitchFamily="34" charset="0"/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2600" b="0" i="0">
                <a:latin typeface="Roboto Condensed" panose="02000000000000000000" pitchFamily="2" charset="0"/>
                <a:ea typeface="Roboto Condensed" panose="02000000000000000000" pitchFamily="2" charset="0"/>
                <a:cs typeface="Calibri" panose="020F0502020204030204" pitchFamily="34" charset="0"/>
              </a:defRPr>
            </a:lvl1pPr>
            <a:lvl2pPr>
              <a:defRPr sz="2400" b="0" i="0">
                <a:latin typeface="Roboto Condensed" panose="02000000000000000000" pitchFamily="2" charset="0"/>
                <a:ea typeface="Roboto Condensed" panose="02000000000000000000" pitchFamily="2" charset="0"/>
                <a:cs typeface="Calibri" panose="020F0502020204030204" pitchFamily="34" charset="0"/>
              </a:defRPr>
            </a:lvl2pPr>
            <a:lvl3pPr>
              <a:defRPr sz="2300" b="0" i="0">
                <a:latin typeface="Roboto Condensed" panose="02000000000000000000" pitchFamily="2" charset="0"/>
                <a:ea typeface="Roboto Condensed" panose="02000000000000000000" pitchFamily="2" charset="0"/>
                <a:cs typeface="Calibri" panose="020F0502020204030204" pitchFamily="34" charset="0"/>
              </a:defRPr>
            </a:lvl3pPr>
            <a:lvl4pPr>
              <a:defRPr sz="2200" b="0" i="0">
                <a:latin typeface="Roboto Condensed" panose="02000000000000000000" pitchFamily="2" charset="0"/>
                <a:ea typeface="Roboto Condensed" panose="02000000000000000000" pitchFamily="2" charset="0"/>
                <a:cs typeface="Calibri" panose="020F0502020204030204" pitchFamily="34" charset="0"/>
              </a:defRPr>
            </a:lvl4pPr>
            <a:lvl5pPr>
              <a:defRPr sz="2100" b="0" i="0">
                <a:latin typeface="Roboto Condensed" panose="02000000000000000000" pitchFamily="2" charset="0"/>
                <a:ea typeface="Roboto Condensed" panose="02000000000000000000" pitchFamily="2" charset="0"/>
                <a:cs typeface="Calibri" panose="020F0502020204030204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6612" y="2327223"/>
            <a:ext cx="3932237" cy="3811588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rmAutofit/>
          </a:bodyPr>
          <a:lstStyle>
            <a:lvl1pPr marL="0" indent="0">
              <a:buNone/>
              <a:defRPr sz="2200" b="0" i="0">
                <a:latin typeface="Roboto Condensed" panose="02000000000000000000" pitchFamily="2" charset="0"/>
                <a:ea typeface="Roboto Condensed" panose="02000000000000000000" pitchFamily="2" charset="0"/>
                <a:cs typeface="Calibri" panose="020F050202020403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Poppins" pitchFamily="2" charset="77"/>
              </a:defRPr>
            </a:lvl1pPr>
          </a:lstStyle>
          <a:p>
            <a:fld id="{2D4E256F-C989-9D45-9136-B62EA99AC904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9803562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36611" y="695146"/>
            <a:ext cx="3932237" cy="1600200"/>
          </a:xfrm>
          <a:solidFill>
            <a:schemeClr val="accent1">
              <a:lumMod val="20000"/>
              <a:lumOff val="80000"/>
            </a:schemeClr>
          </a:solidFill>
        </p:spPr>
        <p:txBody>
          <a:bodyPr anchor="t">
            <a:normAutofit/>
          </a:bodyPr>
          <a:lstStyle>
            <a:lvl1pPr>
              <a:defRPr lang="en-GB" sz="3200" b="1" i="0" kern="1200" dirty="0" smtClean="0">
                <a:solidFill>
                  <a:schemeClr val="accent1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Calibri" panose="020F0502020204030204" pitchFamily="34" charset="0"/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2600" b="0" i="0">
                <a:latin typeface="Roboto Condensed" panose="02000000000000000000" pitchFamily="2" charset="0"/>
                <a:ea typeface="Roboto Condensed" panose="02000000000000000000" pitchFamily="2" charset="0"/>
                <a:cs typeface="Calibri" panose="020F0502020204030204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 dirty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6612" y="2351266"/>
            <a:ext cx="3932237" cy="3811588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rmAutofit/>
          </a:bodyPr>
          <a:lstStyle>
            <a:lvl1pPr marL="0" indent="0">
              <a:buNone/>
              <a:defRPr sz="1800" b="0" i="0">
                <a:latin typeface="Roboto Condensed" panose="02000000000000000000" pitchFamily="2" charset="0"/>
                <a:ea typeface="Roboto Condensed" panose="02000000000000000000" pitchFamily="2" charset="0"/>
                <a:cs typeface="Calibri" panose="020F050202020403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Poppins" pitchFamily="2" charset="77"/>
              </a:defRPr>
            </a:lvl1pPr>
          </a:lstStyle>
          <a:p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Poppins" pitchFamily="2" charset="77"/>
              </a:defRPr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Poppins" pitchFamily="2" charset="77"/>
              </a:defRPr>
            </a:lvl1pPr>
          </a:lstStyle>
          <a:p>
            <a:fld id="{2D4E256F-C989-9D45-9136-B62EA99AC904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4651490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="0" i="0">
                <a:latin typeface="Roboto Condensed" panose="02000000000000000000" pitchFamily="2" charset="0"/>
                <a:ea typeface="Roboto Condensed" panose="02000000000000000000" pitchFamily="2" charset="0"/>
                <a:cs typeface="Calibri" panose="020F0502020204030204" pitchFamily="34" charset="0"/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 b="0" i="0">
                <a:latin typeface="Roboto Condensed" panose="02000000000000000000" pitchFamily="2" charset="0"/>
                <a:ea typeface="Roboto Condensed" panose="02000000000000000000" pitchFamily="2" charset="0"/>
                <a:cs typeface="Calibri" panose="020F0502020204030204" pitchFamily="34" charset="0"/>
              </a:defRPr>
            </a:lvl1pPr>
            <a:lvl2pPr>
              <a:defRPr b="0" i="0">
                <a:latin typeface="Roboto Condensed" panose="02000000000000000000" pitchFamily="2" charset="0"/>
                <a:ea typeface="Roboto Condensed" panose="02000000000000000000" pitchFamily="2" charset="0"/>
                <a:cs typeface="Calibri" panose="020F0502020204030204" pitchFamily="34" charset="0"/>
              </a:defRPr>
            </a:lvl2pPr>
            <a:lvl3pPr>
              <a:defRPr b="0" i="0">
                <a:latin typeface="Roboto Condensed" panose="02000000000000000000" pitchFamily="2" charset="0"/>
                <a:ea typeface="Roboto Condensed" panose="02000000000000000000" pitchFamily="2" charset="0"/>
                <a:cs typeface="Calibri" panose="020F0502020204030204" pitchFamily="34" charset="0"/>
              </a:defRPr>
            </a:lvl3pPr>
            <a:lvl4pPr>
              <a:defRPr b="0" i="0">
                <a:latin typeface="Roboto Condensed" panose="02000000000000000000" pitchFamily="2" charset="0"/>
                <a:ea typeface="Roboto Condensed" panose="02000000000000000000" pitchFamily="2" charset="0"/>
                <a:cs typeface="Calibri" panose="020F0502020204030204" pitchFamily="34" charset="0"/>
              </a:defRPr>
            </a:lvl4pPr>
            <a:lvl5pPr>
              <a:defRPr b="0" i="0">
                <a:latin typeface="Roboto Condensed" panose="02000000000000000000" pitchFamily="2" charset="0"/>
                <a:ea typeface="Roboto Condensed" panose="02000000000000000000" pitchFamily="2" charset="0"/>
                <a:cs typeface="Calibri" panose="020F0502020204030204" pitchFamily="34" charset="0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Poppins" pitchFamily="2" charset="77"/>
              </a:defRPr>
            </a:lvl1pPr>
          </a:lstStyle>
          <a:p>
            <a:fld id="{2D4E256F-C989-9D45-9136-B62EA99AC904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9280593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523081"/>
            <a:ext cx="2628900" cy="5811838"/>
          </a:xfrm>
        </p:spPr>
        <p:txBody>
          <a:bodyPr vert="eaVert"/>
          <a:lstStyle>
            <a:lvl1pPr>
              <a:defRPr b="1" i="0">
                <a:latin typeface="Roboto Condensed" panose="02000000000000000000" pitchFamily="2" charset="0"/>
                <a:ea typeface="Roboto Condensed" panose="02000000000000000000" pitchFamily="2" charset="0"/>
                <a:cs typeface="Poppins" pitchFamily="2" charset="77"/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523081"/>
            <a:ext cx="7734300" cy="5653882"/>
          </a:xfrm>
        </p:spPr>
        <p:txBody>
          <a:bodyPr vert="eaVert"/>
          <a:lstStyle>
            <a:lvl1pPr>
              <a:defRPr b="0" i="0">
                <a:latin typeface="Roboto Condensed" panose="02000000000000000000" pitchFamily="2" charset="0"/>
                <a:ea typeface="Roboto Condensed" panose="02000000000000000000" pitchFamily="2" charset="0"/>
                <a:cs typeface="Poppins" pitchFamily="2" charset="77"/>
              </a:defRPr>
            </a:lvl1pPr>
            <a:lvl2pPr>
              <a:defRPr b="0" i="0">
                <a:latin typeface="Roboto Condensed" panose="02000000000000000000" pitchFamily="2" charset="0"/>
                <a:ea typeface="Roboto Condensed" panose="02000000000000000000" pitchFamily="2" charset="0"/>
                <a:cs typeface="Poppins" pitchFamily="2" charset="77"/>
              </a:defRPr>
            </a:lvl2pPr>
            <a:lvl3pPr>
              <a:defRPr b="0" i="0">
                <a:latin typeface="Roboto Condensed" panose="02000000000000000000" pitchFamily="2" charset="0"/>
                <a:ea typeface="Roboto Condensed" panose="02000000000000000000" pitchFamily="2" charset="0"/>
                <a:cs typeface="Poppins" pitchFamily="2" charset="77"/>
              </a:defRPr>
            </a:lvl3pPr>
            <a:lvl4pPr>
              <a:defRPr b="0" i="0">
                <a:latin typeface="Roboto Condensed" panose="02000000000000000000" pitchFamily="2" charset="0"/>
                <a:ea typeface="Roboto Condensed" panose="02000000000000000000" pitchFamily="2" charset="0"/>
                <a:cs typeface="Poppins" pitchFamily="2" charset="77"/>
              </a:defRPr>
            </a:lvl4pPr>
            <a:lvl5pPr>
              <a:defRPr b="0" i="0">
                <a:latin typeface="Roboto Condensed" panose="02000000000000000000" pitchFamily="2" charset="0"/>
                <a:ea typeface="Roboto Condensed" panose="02000000000000000000" pitchFamily="2" charset="0"/>
                <a:cs typeface="Poppins" pitchFamily="2" charset="77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Poppins" pitchFamily="2" charset="77"/>
              </a:defRPr>
            </a:lvl1pPr>
          </a:lstStyle>
          <a:p>
            <a:fld id="{2D4E256F-C989-9D45-9136-B62EA99AC904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2547916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F130F5-EAB4-243D-D9D5-A78AC99A15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61AB041-3FEB-0DA6-F596-3460978EEBE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42748BC-4C0B-E7FA-09F0-839880A1D2D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4E256F-C989-9D45-9136-B62EA99AC904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Diapo 1: 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38200" y="-13252"/>
            <a:ext cx="10515600" cy="1124630"/>
          </a:xfrm>
        </p:spPr>
        <p:txBody>
          <a:bodyPr>
            <a:normAutofit/>
          </a:bodyPr>
          <a:lstStyle>
            <a:lvl1pPr>
              <a:defRPr sz="3600" b="1" i="0">
                <a:solidFill>
                  <a:srgbClr val="4472C4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Calibri" panose="020F0502020204030204" pitchFamily="34" charset="0"/>
              </a:defRPr>
            </a:lvl1pPr>
          </a:lstStyle>
          <a:p>
            <a:r>
              <a:rPr lang="en-GB" dirty="0"/>
              <a:t>TITRE DIAPO 1 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838200" y="1484243"/>
            <a:ext cx="10515600" cy="4750776"/>
          </a:xfrm>
        </p:spPr>
        <p:txBody>
          <a:bodyPr/>
          <a:lstStyle>
            <a:lvl1pPr>
              <a:defRPr b="0" i="0">
                <a:latin typeface="Roboto Condensed" panose="02000000000000000000" pitchFamily="2" charset="0"/>
                <a:ea typeface="Roboto Condensed" panose="02000000000000000000" pitchFamily="2" charset="0"/>
                <a:cs typeface="Calibri" panose="020F0502020204030204" pitchFamily="34" charset="0"/>
              </a:defRPr>
            </a:lvl1pPr>
            <a:lvl2pPr>
              <a:defRPr b="0" i="0">
                <a:latin typeface="Roboto Condensed" panose="02000000000000000000" pitchFamily="2" charset="0"/>
                <a:ea typeface="Roboto Condensed" panose="02000000000000000000" pitchFamily="2" charset="0"/>
                <a:cs typeface="Calibri" panose="020F0502020204030204" pitchFamily="34" charset="0"/>
              </a:defRPr>
            </a:lvl2pPr>
            <a:lvl3pPr>
              <a:defRPr b="0" i="0">
                <a:latin typeface="Roboto Condensed" panose="02000000000000000000" pitchFamily="2" charset="0"/>
                <a:ea typeface="Roboto Condensed" panose="02000000000000000000" pitchFamily="2" charset="0"/>
                <a:cs typeface="Calibri" panose="020F0502020204030204" pitchFamily="34" charset="0"/>
              </a:defRPr>
            </a:lvl3pPr>
            <a:lvl4pPr>
              <a:defRPr b="0" i="0">
                <a:latin typeface="Roboto Condensed" panose="02000000000000000000" pitchFamily="2" charset="0"/>
                <a:ea typeface="Roboto Condensed" panose="02000000000000000000" pitchFamily="2" charset="0"/>
                <a:cs typeface="Calibri" panose="020F0502020204030204" pitchFamily="34" charset="0"/>
              </a:defRPr>
            </a:lvl4pPr>
            <a:lvl5pPr marL="1828800" indent="0">
              <a:buNone/>
              <a:defRPr b="0" i="0">
                <a:latin typeface="Roboto Condensed" panose="02000000000000000000" pitchFamily="2" charset="0"/>
                <a:ea typeface="Roboto Condensed" panose="02000000000000000000" pitchFamily="2" charset="0"/>
                <a:cs typeface="Calibri" panose="020F0502020204030204" pitchFamily="34" charset="0"/>
              </a:defRPr>
            </a:lvl5pPr>
          </a:lstStyle>
          <a:p>
            <a:pPr lvl="0"/>
            <a:r>
              <a:rPr lang="en-US" dirty="0" err="1"/>
              <a:t>Pourquoi</a:t>
            </a:r>
            <a:r>
              <a:rPr lang="en-US" dirty="0"/>
              <a:t> la </a:t>
            </a:r>
            <a:r>
              <a:rPr lang="en-US" dirty="0" err="1"/>
              <a:t>thématique</a:t>
            </a:r>
            <a:r>
              <a:rPr lang="en-US" dirty="0"/>
              <a:t> du panel (</a:t>
            </a:r>
            <a:r>
              <a:rPr lang="en-US" dirty="0" err="1"/>
              <a:t>exemple</a:t>
            </a:r>
            <a:r>
              <a:rPr lang="en-US" dirty="0"/>
              <a:t> : </a:t>
            </a:r>
            <a:r>
              <a:rPr lang="en-US" dirty="0" err="1"/>
              <a:t>pourquoi</a:t>
            </a:r>
            <a:r>
              <a:rPr lang="en-US" dirty="0"/>
              <a:t> </a:t>
            </a:r>
            <a:r>
              <a:rPr lang="en-US" dirty="0" err="1"/>
              <a:t>mettre</a:t>
            </a:r>
            <a:r>
              <a:rPr lang="en-US" dirty="0"/>
              <a:t> </a:t>
            </a:r>
            <a:r>
              <a:rPr lang="en-US" dirty="0" err="1"/>
              <a:t>en</a:t>
            </a:r>
            <a:r>
              <a:rPr lang="en-US" dirty="0"/>
              <a:t> place des </a:t>
            </a:r>
            <a:r>
              <a:rPr lang="en-US" dirty="0" err="1"/>
              <a:t>organes</a:t>
            </a:r>
            <a:r>
              <a:rPr lang="en-US" dirty="0"/>
              <a:t> de coordination de </a:t>
            </a:r>
            <a:r>
              <a:rPr lang="en-US" dirty="0" err="1"/>
              <a:t>l’introduction</a:t>
            </a:r>
            <a:r>
              <a:rPr lang="en-US" dirty="0"/>
              <a:t> du </a:t>
            </a:r>
            <a:r>
              <a:rPr lang="en-US" dirty="0" err="1"/>
              <a:t>vaccin</a:t>
            </a:r>
            <a:r>
              <a:rPr lang="en-US" dirty="0"/>
              <a:t> au </a:t>
            </a:r>
            <a:r>
              <a:rPr lang="en-US" dirty="0" err="1"/>
              <a:t>niveau</a:t>
            </a:r>
            <a:r>
              <a:rPr lang="en-US" dirty="0"/>
              <a:t> national et sous-national ?) </a:t>
            </a:r>
            <a:r>
              <a:rPr lang="en-GB" dirty="0"/>
              <a:t> 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br>
              <a:rPr lang="en-US" dirty="0"/>
            </a:b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Poppins" pitchFamily="2" charset="77"/>
              </a:defRPr>
            </a:lvl1pPr>
          </a:lstStyle>
          <a:p>
            <a:fld id="{2D4E256F-C989-9D45-9136-B62EA99AC904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887085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Diapo 2: 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38200" y="3568"/>
            <a:ext cx="10515600" cy="1121062"/>
          </a:xfr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3600" b="1" i="0" kern="1200" dirty="0">
                <a:solidFill>
                  <a:srgbClr val="4472C4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Calibri" panose="020F0502020204030204" pitchFamily="34" charset="0"/>
              </a:defRPr>
            </a:lvl1pPr>
          </a:lstStyle>
          <a:p>
            <a:r>
              <a:rPr lang="en-GB" dirty="0"/>
              <a:t>TITRE DIAPO 2 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838200" y="1457739"/>
            <a:ext cx="10515600" cy="4748252"/>
          </a:xfrm>
        </p:spPr>
        <p:txBody>
          <a:bodyPr/>
          <a:lstStyle>
            <a:lvl1pPr>
              <a:defRPr b="0" i="0">
                <a:latin typeface="Roboto Condensed" panose="02000000000000000000" pitchFamily="2" charset="0"/>
                <a:ea typeface="Roboto Condensed" panose="02000000000000000000" pitchFamily="2" charset="0"/>
                <a:cs typeface="Calibri" panose="020F0502020204030204" pitchFamily="34" charset="0"/>
              </a:defRPr>
            </a:lvl1pPr>
            <a:lvl2pPr>
              <a:defRPr b="0" i="0">
                <a:latin typeface="Roboto Condensed" panose="02000000000000000000" pitchFamily="2" charset="0"/>
                <a:ea typeface="Roboto Condensed" panose="02000000000000000000" pitchFamily="2" charset="0"/>
                <a:cs typeface="Calibri" panose="020F0502020204030204" pitchFamily="34" charset="0"/>
              </a:defRPr>
            </a:lvl2pPr>
            <a:lvl3pPr>
              <a:defRPr b="0" i="0">
                <a:latin typeface="Roboto Condensed" panose="02000000000000000000" pitchFamily="2" charset="0"/>
                <a:ea typeface="Roboto Condensed" panose="02000000000000000000" pitchFamily="2" charset="0"/>
                <a:cs typeface="Calibri" panose="020F0502020204030204" pitchFamily="34" charset="0"/>
              </a:defRPr>
            </a:lvl3pPr>
            <a:lvl4pPr>
              <a:defRPr b="0" i="0">
                <a:latin typeface="Roboto Condensed" panose="02000000000000000000" pitchFamily="2" charset="0"/>
                <a:ea typeface="Roboto Condensed" panose="02000000000000000000" pitchFamily="2" charset="0"/>
                <a:cs typeface="Calibri" panose="020F0502020204030204" pitchFamily="34" charset="0"/>
              </a:defRPr>
            </a:lvl4pPr>
            <a:lvl5pPr marL="1828800" indent="0">
              <a:buNone/>
              <a:defRPr b="0" i="0">
                <a:latin typeface="Roboto Condensed" panose="02000000000000000000" pitchFamily="2" charset="0"/>
                <a:ea typeface="Roboto Condensed" panose="02000000000000000000" pitchFamily="2" charset="0"/>
                <a:cs typeface="Calibri" panose="020F0502020204030204" pitchFamily="34" charset="0"/>
              </a:defRPr>
            </a:lvl5pPr>
          </a:lstStyle>
          <a:p>
            <a:pPr lvl="0"/>
            <a:r>
              <a:rPr lang="en-US" dirty="0" err="1"/>
              <a:t>Qu’est</a:t>
            </a:r>
            <a:r>
              <a:rPr lang="en-US" dirty="0"/>
              <a:t> </a:t>
            </a:r>
            <a:r>
              <a:rPr lang="en-US" dirty="0" err="1"/>
              <a:t>ce</a:t>
            </a:r>
            <a:r>
              <a:rPr lang="en-US" dirty="0"/>
              <a:t> que le pays a fait dans la </a:t>
            </a:r>
            <a:r>
              <a:rPr lang="en-US" dirty="0" err="1"/>
              <a:t>thématique</a:t>
            </a:r>
            <a:r>
              <a:rPr lang="en-US" dirty="0"/>
              <a:t> ?</a:t>
            </a:r>
            <a:endParaRPr lang="en-GB" dirty="0"/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br>
              <a:rPr lang="en-US" dirty="0"/>
            </a:b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Poppins" pitchFamily="2" charset="77"/>
              </a:defRPr>
            </a:lvl1pPr>
          </a:lstStyle>
          <a:p>
            <a:fld id="{2D4E256F-C989-9D45-9136-B62EA99AC904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842356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Diapo 3: 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38200" y="0"/>
            <a:ext cx="10515600" cy="1121062"/>
          </a:xfr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GB" sz="3600" b="1" i="0" kern="1200" dirty="0">
                <a:solidFill>
                  <a:srgbClr val="4472C4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Calibri" panose="020F0502020204030204" pitchFamily="34" charset="0"/>
              </a:defRPr>
            </a:lvl1pPr>
          </a:lstStyle>
          <a:p>
            <a:r>
              <a:rPr lang="en-GB" dirty="0"/>
              <a:t>TITRE DIAPO 3 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838200" y="1444487"/>
            <a:ext cx="10515600" cy="4761504"/>
          </a:xfrm>
        </p:spPr>
        <p:txBody>
          <a:bodyPr/>
          <a:lstStyle>
            <a:lvl1pPr>
              <a:defRPr b="0" i="0">
                <a:latin typeface="Roboto Condensed" panose="02000000000000000000" pitchFamily="2" charset="0"/>
                <a:ea typeface="Roboto Condensed" panose="02000000000000000000" pitchFamily="2" charset="0"/>
                <a:cs typeface="Calibri" panose="020F0502020204030204" pitchFamily="34" charset="0"/>
              </a:defRPr>
            </a:lvl1pPr>
            <a:lvl2pPr>
              <a:defRPr b="0" i="0">
                <a:latin typeface="Roboto Condensed" panose="02000000000000000000" pitchFamily="2" charset="0"/>
                <a:ea typeface="Roboto Condensed" panose="02000000000000000000" pitchFamily="2" charset="0"/>
                <a:cs typeface="Calibri" panose="020F0502020204030204" pitchFamily="34" charset="0"/>
              </a:defRPr>
            </a:lvl2pPr>
            <a:lvl3pPr>
              <a:defRPr b="0" i="0">
                <a:latin typeface="Roboto Condensed" panose="02000000000000000000" pitchFamily="2" charset="0"/>
                <a:ea typeface="Roboto Condensed" panose="02000000000000000000" pitchFamily="2" charset="0"/>
                <a:cs typeface="Calibri" panose="020F0502020204030204" pitchFamily="34" charset="0"/>
              </a:defRPr>
            </a:lvl3pPr>
            <a:lvl4pPr>
              <a:defRPr b="0" i="0">
                <a:latin typeface="Roboto Condensed" panose="02000000000000000000" pitchFamily="2" charset="0"/>
                <a:ea typeface="Roboto Condensed" panose="02000000000000000000" pitchFamily="2" charset="0"/>
                <a:cs typeface="Calibri" panose="020F0502020204030204" pitchFamily="34" charset="0"/>
              </a:defRPr>
            </a:lvl4pPr>
            <a:lvl5pPr>
              <a:defRPr b="0" i="0">
                <a:latin typeface="Roboto Condensed" panose="02000000000000000000" pitchFamily="2" charset="0"/>
                <a:ea typeface="Roboto Condensed" panose="02000000000000000000" pitchFamily="2" charset="0"/>
                <a:cs typeface="Calibri" panose="020F0502020204030204" pitchFamily="34" charset="0"/>
              </a:defRPr>
            </a:lvl5pPr>
          </a:lstStyle>
          <a:p>
            <a:pPr lvl="0"/>
            <a:r>
              <a:rPr lang="en-US" dirty="0" err="1"/>
              <a:t>Qu’est</a:t>
            </a:r>
            <a:r>
              <a:rPr lang="en-US" dirty="0"/>
              <a:t> </a:t>
            </a:r>
            <a:r>
              <a:rPr lang="en-US" dirty="0" err="1"/>
              <a:t>ce</a:t>
            </a:r>
            <a:r>
              <a:rPr lang="en-US" dirty="0"/>
              <a:t> qui a bien </a:t>
            </a:r>
            <a:r>
              <a:rPr lang="en-US" dirty="0" err="1"/>
              <a:t>marché</a:t>
            </a:r>
            <a:r>
              <a:rPr lang="en-US" dirty="0"/>
              <a:t> et </a:t>
            </a:r>
            <a:r>
              <a:rPr lang="en-US" dirty="0" err="1"/>
              <a:t>qu’est</a:t>
            </a:r>
            <a:r>
              <a:rPr lang="en-US" dirty="0"/>
              <a:t> </a:t>
            </a:r>
            <a:r>
              <a:rPr lang="en-US" dirty="0" err="1"/>
              <a:t>ce</a:t>
            </a:r>
            <a:r>
              <a:rPr lang="en-US" dirty="0"/>
              <a:t> qui </a:t>
            </a:r>
            <a:r>
              <a:rPr lang="en-US" dirty="0" err="1"/>
              <a:t>nécessiterait</a:t>
            </a:r>
            <a:r>
              <a:rPr lang="en-US" dirty="0"/>
              <a:t> d’être </a:t>
            </a:r>
            <a:r>
              <a:rPr lang="en-US" dirty="0" err="1"/>
              <a:t>amélioré</a:t>
            </a:r>
            <a:r>
              <a:rPr lang="en-US" dirty="0"/>
              <a:t> </a:t>
            </a:r>
            <a:r>
              <a:rPr lang="en-GB" dirty="0"/>
              <a:t>?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  <a:p>
            <a:pPr lvl="4"/>
            <a:endParaRPr lang="en-GB" dirty="0"/>
          </a:p>
          <a:p>
            <a:pPr lvl="4"/>
            <a:br>
              <a:rPr lang="en-US" dirty="0"/>
            </a:b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Poppins" pitchFamily="2" charset="77"/>
              </a:defRPr>
            </a:lvl1pPr>
          </a:lstStyle>
          <a:p>
            <a:fld id="{2D4E256F-C989-9D45-9136-B62EA99AC904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290865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Diapo 4: 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38200" y="-10946"/>
            <a:ext cx="10515600" cy="1121062"/>
          </a:xfr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GB" sz="3600" b="1" i="0" kern="1200" dirty="0">
                <a:solidFill>
                  <a:srgbClr val="4472C4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Calibri" panose="020F0502020204030204" pitchFamily="34" charset="0"/>
              </a:defRPr>
            </a:lvl1pPr>
          </a:lstStyle>
          <a:p>
            <a:r>
              <a:rPr lang="en-GB" dirty="0"/>
              <a:t>TITRE DIAPO 4 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838200" y="1338470"/>
            <a:ext cx="10515600" cy="4853007"/>
          </a:xfrm>
        </p:spPr>
        <p:txBody>
          <a:bodyPr/>
          <a:lstStyle>
            <a:lvl1pPr>
              <a:defRPr b="0" i="0">
                <a:latin typeface="Roboto Condensed" panose="02000000000000000000" pitchFamily="2" charset="0"/>
                <a:ea typeface="Roboto Condensed" panose="02000000000000000000" pitchFamily="2" charset="0"/>
                <a:cs typeface="Calibri" panose="020F0502020204030204" pitchFamily="34" charset="0"/>
              </a:defRPr>
            </a:lvl1pPr>
            <a:lvl2pPr>
              <a:defRPr b="0" i="0">
                <a:latin typeface="Roboto Condensed" panose="02000000000000000000" pitchFamily="2" charset="0"/>
                <a:ea typeface="Roboto Condensed" panose="02000000000000000000" pitchFamily="2" charset="0"/>
                <a:cs typeface="Calibri" panose="020F0502020204030204" pitchFamily="34" charset="0"/>
              </a:defRPr>
            </a:lvl2pPr>
            <a:lvl3pPr>
              <a:defRPr b="0" i="0">
                <a:latin typeface="Roboto Condensed" panose="02000000000000000000" pitchFamily="2" charset="0"/>
                <a:ea typeface="Roboto Condensed" panose="02000000000000000000" pitchFamily="2" charset="0"/>
                <a:cs typeface="Calibri" panose="020F0502020204030204" pitchFamily="34" charset="0"/>
              </a:defRPr>
            </a:lvl3pPr>
            <a:lvl4pPr>
              <a:defRPr b="0" i="0">
                <a:latin typeface="Roboto Condensed" panose="02000000000000000000" pitchFamily="2" charset="0"/>
                <a:ea typeface="Roboto Condensed" panose="02000000000000000000" pitchFamily="2" charset="0"/>
                <a:cs typeface="Calibri" panose="020F0502020204030204" pitchFamily="34" charset="0"/>
              </a:defRPr>
            </a:lvl4pPr>
            <a:lvl5pPr>
              <a:defRPr b="0" i="0">
                <a:latin typeface="Roboto Condensed" panose="02000000000000000000" pitchFamily="2" charset="0"/>
                <a:ea typeface="Roboto Condensed" panose="02000000000000000000" pitchFamily="2" charset="0"/>
                <a:cs typeface="Calibri" panose="020F0502020204030204" pitchFamily="34" charset="0"/>
              </a:defRPr>
            </a:lvl5pPr>
          </a:lstStyle>
          <a:p>
            <a:pPr lvl="0"/>
            <a:r>
              <a:rPr lang="en-GB" dirty="0" err="1"/>
              <a:t>Quelles</a:t>
            </a:r>
            <a:r>
              <a:rPr lang="en-GB" dirty="0"/>
              <a:t> </a:t>
            </a:r>
            <a:r>
              <a:rPr lang="en-GB" dirty="0" err="1"/>
              <a:t>leçons</a:t>
            </a:r>
            <a:r>
              <a:rPr lang="en-GB" dirty="0"/>
              <a:t> </a:t>
            </a:r>
            <a:r>
              <a:rPr lang="en-GB" dirty="0" err="1"/>
              <a:t>tirées</a:t>
            </a:r>
            <a:r>
              <a:rPr lang="en-GB" dirty="0"/>
              <a:t> de </a:t>
            </a:r>
            <a:r>
              <a:rPr lang="en-GB" dirty="0" err="1"/>
              <a:t>l’expérience</a:t>
            </a:r>
            <a:r>
              <a:rPr lang="en-GB" dirty="0"/>
              <a:t> et </a:t>
            </a:r>
            <a:r>
              <a:rPr lang="en-GB" dirty="0" err="1"/>
              <a:t>quelles</a:t>
            </a:r>
            <a:r>
              <a:rPr lang="en-GB" dirty="0"/>
              <a:t> </a:t>
            </a:r>
            <a:r>
              <a:rPr lang="en-GB" dirty="0" err="1"/>
              <a:t>recommandations</a:t>
            </a:r>
            <a:r>
              <a:rPr lang="en-GB" dirty="0"/>
              <a:t> aux </a:t>
            </a:r>
            <a:r>
              <a:rPr lang="en-GB" dirty="0" err="1"/>
              <a:t>autres</a:t>
            </a:r>
            <a:r>
              <a:rPr lang="en-GB" dirty="0"/>
              <a:t> pays ? 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  <a:p>
            <a:pPr lvl="4"/>
            <a:endParaRPr lang="en-GB" dirty="0"/>
          </a:p>
          <a:p>
            <a:pPr lvl="4"/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Poppins" pitchFamily="2" charset="77"/>
              </a:defRPr>
            </a:lvl1pPr>
          </a:lstStyle>
          <a:p>
            <a:fld id="{2D4E256F-C989-9D45-9136-B62EA99AC904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479269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emerciements_1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E51002A-CC3E-18E0-7DF5-D760A39BFE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1BCD142-D704-4EEE-2B49-344750965E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8A4626-453D-4943-B479-D8E5B3B92767}" type="slidenum">
              <a:rPr lang="en-GB" smtClean="0"/>
              <a:t>‹#›</a:t>
            </a:fld>
            <a:endParaRPr lang="en-GB"/>
          </a:p>
        </p:txBody>
      </p:sp>
      <p:pic>
        <p:nvPicPr>
          <p:cNvPr id="11" name="Picture 10" descr="A logo with text on it&#10;&#10;Description automatically generated">
            <a:extLst>
              <a:ext uri="{FF2B5EF4-FFF2-40B4-BE49-F238E27FC236}">
                <a16:creationId xmlns:a16="http://schemas.microsoft.com/office/drawing/2014/main" id="{F4739959-D8C1-6B00-FB07-1F51AC606C3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84496" y="5389675"/>
            <a:ext cx="2328862" cy="963571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2D52F700-2BFA-0643-2020-0B0DDDD9ECED}"/>
              </a:ext>
            </a:extLst>
          </p:cNvPr>
          <p:cNvSpPr/>
          <p:nvPr userDrawn="1"/>
        </p:nvSpPr>
        <p:spPr>
          <a:xfrm>
            <a:off x="-64059" y="-16774"/>
            <a:ext cx="2814270" cy="6874773"/>
          </a:xfrm>
          <a:prstGeom prst="rect">
            <a:avLst/>
          </a:prstGeom>
          <a:solidFill>
            <a:srgbClr val="86B0D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Graphic 8" descr="Internet outline">
            <a:extLst>
              <a:ext uri="{FF2B5EF4-FFF2-40B4-BE49-F238E27FC236}">
                <a16:creationId xmlns:a16="http://schemas.microsoft.com/office/drawing/2014/main" id="{731144FE-A1BE-179B-B04C-78673B39A0B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568940" y="5389675"/>
            <a:ext cx="278934" cy="278934"/>
          </a:xfrm>
          <a:prstGeom prst="rect">
            <a:avLst/>
          </a:prstGeom>
        </p:spPr>
      </p:pic>
      <p:sp>
        <p:nvSpPr>
          <p:cNvPr id="13" name="Title 1">
            <a:extLst>
              <a:ext uri="{FF2B5EF4-FFF2-40B4-BE49-F238E27FC236}">
                <a16:creationId xmlns:a16="http://schemas.microsoft.com/office/drawing/2014/main" id="{6273C81E-D3D5-AC29-DCCF-C8E9A46BA357}"/>
              </a:ext>
            </a:extLst>
          </p:cNvPr>
          <p:cNvSpPr txBox="1">
            <a:spLocks/>
          </p:cNvSpPr>
          <p:nvPr userDrawn="1"/>
        </p:nvSpPr>
        <p:spPr>
          <a:xfrm>
            <a:off x="9123696" y="5389675"/>
            <a:ext cx="3068304" cy="27893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en-US" sz="3400" b="1" i="0" kern="1200">
                <a:solidFill>
                  <a:schemeClr val="accent1">
                    <a:lumMod val="75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Calibri" panose="020F0502020204030204" pitchFamily="34" charset="0"/>
              </a:defRPr>
            </a:lvl1pPr>
          </a:lstStyle>
          <a:p>
            <a:r>
              <a:rPr lang="en-US" sz="900" dirty="0"/>
              <a:t>https://who-</a:t>
            </a:r>
            <a:r>
              <a:rPr lang="en-US" sz="900" dirty="0" err="1"/>
              <a:t>ist</a:t>
            </a:r>
            <a:r>
              <a:rPr lang="en-US" sz="900" dirty="0"/>
              <a:t>-</a:t>
            </a:r>
            <a:r>
              <a:rPr lang="en-US" sz="900" dirty="0" err="1"/>
              <a:t>ca.github.io</a:t>
            </a:r>
            <a:r>
              <a:rPr lang="en-US" sz="900" dirty="0"/>
              <a:t>/Reunion-</a:t>
            </a:r>
            <a:r>
              <a:rPr lang="en-US" sz="900" dirty="0" err="1"/>
              <a:t>Annuelle</a:t>
            </a:r>
            <a:r>
              <a:rPr lang="en-US" sz="900" dirty="0"/>
              <a:t>-PEV/</a:t>
            </a:r>
          </a:p>
        </p:txBody>
      </p:sp>
      <p:sp>
        <p:nvSpPr>
          <p:cNvPr id="14" name="Picture Placeholder 2">
            <a:extLst>
              <a:ext uri="{FF2B5EF4-FFF2-40B4-BE49-F238E27FC236}">
                <a16:creationId xmlns:a16="http://schemas.microsoft.com/office/drawing/2014/main" id="{59A37D3D-7502-4E79-F882-A09B1EB5766B}"/>
              </a:ext>
            </a:extLst>
          </p:cNvPr>
          <p:cNvSpPr>
            <a:spLocks noGrp="1" noChangeAspect="1"/>
          </p:cNvSpPr>
          <p:nvPr>
            <p:ph type="pic" idx="13" hasCustomPrompt="1"/>
          </p:nvPr>
        </p:nvSpPr>
        <p:spPr>
          <a:xfrm>
            <a:off x="9045053" y="0"/>
            <a:ext cx="3068305" cy="2422762"/>
          </a:xfrm>
        </p:spPr>
        <p:txBody>
          <a:bodyPr anchor="t"/>
          <a:lstStyle>
            <a:lvl1pPr marL="0" indent="0">
              <a:buNone/>
              <a:defRPr sz="2600" b="0" i="0">
                <a:latin typeface="Roboto Condensed" panose="02000000000000000000" pitchFamily="2" charset="0"/>
                <a:ea typeface="Roboto Condensed" panose="02000000000000000000" pitchFamily="2" charset="0"/>
                <a:cs typeface="Calibri" panose="020F0502020204030204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 dirty="0" err="1"/>
              <a:t>Ajouter</a:t>
            </a:r>
            <a:r>
              <a:rPr lang="en-GB" dirty="0"/>
              <a:t> le logo du PEV de </a:t>
            </a:r>
            <a:r>
              <a:rPr lang="en-GB" dirty="0" err="1"/>
              <a:t>votre</a:t>
            </a:r>
            <a:r>
              <a:rPr lang="en-GB" dirty="0"/>
              <a:t> pays</a:t>
            </a:r>
            <a:endParaRPr lang="en-US" dirty="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05CD021F-7473-CB09-5583-31DB28542B6A}"/>
              </a:ext>
            </a:extLst>
          </p:cNvPr>
          <p:cNvSpPr/>
          <p:nvPr userDrawn="1"/>
        </p:nvSpPr>
        <p:spPr>
          <a:xfrm>
            <a:off x="1281124" y="5429916"/>
            <a:ext cx="139499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chemeClr val="bg1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5</a:t>
            </a:r>
            <a:r>
              <a:rPr lang="en-US" sz="5400" b="1" cap="none" spc="0" baseline="30000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chemeClr val="bg1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ème</a:t>
            </a:r>
          </a:p>
        </p:txBody>
      </p:sp>
      <p:sp>
        <p:nvSpPr>
          <p:cNvPr id="19" name="Title 1">
            <a:extLst>
              <a:ext uri="{FF2B5EF4-FFF2-40B4-BE49-F238E27FC236}">
                <a16:creationId xmlns:a16="http://schemas.microsoft.com/office/drawing/2014/main" id="{BBECD72E-9EE3-8009-A781-5E929A659A8D}"/>
              </a:ext>
            </a:extLst>
          </p:cNvPr>
          <p:cNvSpPr txBox="1">
            <a:spLocks/>
          </p:cNvSpPr>
          <p:nvPr userDrawn="1"/>
        </p:nvSpPr>
        <p:spPr>
          <a:xfrm>
            <a:off x="5893260" y="2958947"/>
            <a:ext cx="2118521" cy="9233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en-US" sz="3400" b="1" i="0" kern="1200">
                <a:solidFill>
                  <a:schemeClr val="accent1">
                    <a:lumMod val="75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Calibri" panose="020F0502020204030204" pitchFamily="34" charset="0"/>
              </a:defRPr>
            </a:lvl1pPr>
          </a:lstStyle>
          <a:p>
            <a:r>
              <a:rPr lang="en-US" sz="4800" dirty="0"/>
              <a:t>MERCI !</a:t>
            </a:r>
          </a:p>
        </p:txBody>
      </p:sp>
      <p:sp>
        <p:nvSpPr>
          <p:cNvPr id="20" name="Title 1">
            <a:extLst>
              <a:ext uri="{FF2B5EF4-FFF2-40B4-BE49-F238E27FC236}">
                <a16:creationId xmlns:a16="http://schemas.microsoft.com/office/drawing/2014/main" id="{624467B7-087E-AFF1-10AA-7F94B930360C}"/>
              </a:ext>
            </a:extLst>
          </p:cNvPr>
          <p:cNvSpPr txBox="1">
            <a:spLocks/>
          </p:cNvSpPr>
          <p:nvPr userDrawn="1"/>
        </p:nvSpPr>
        <p:spPr>
          <a:xfrm>
            <a:off x="2750210" y="5529142"/>
            <a:ext cx="4202311" cy="9233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en-US" sz="3400" b="1" i="0" kern="1200">
                <a:solidFill>
                  <a:schemeClr val="accent1">
                    <a:lumMod val="75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Calibri" panose="020F0502020204030204" pitchFamily="34" charset="0"/>
              </a:defRPr>
            </a:lvl1pPr>
          </a:lstStyle>
          <a:p>
            <a:r>
              <a:rPr lang="en-US" sz="1800" dirty="0"/>
              <a:t>REUNION DES DIRECTEURS DU PROGRAMME ELARGI DE VACCINATION DE L’AFRIQUE CENTRALE, KINSHASA, 2024</a:t>
            </a:r>
          </a:p>
        </p:txBody>
      </p:sp>
      <p:pic>
        <p:nvPicPr>
          <p:cNvPr id="2" name="Picture 1" descr="A black and white map&#10;&#10;Description automatically generated">
            <a:extLst>
              <a:ext uri="{FF2B5EF4-FFF2-40B4-BE49-F238E27FC236}">
                <a16:creationId xmlns:a16="http://schemas.microsoft.com/office/drawing/2014/main" id="{31F2AA7F-582E-06BC-4E94-87C6B523712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/>
          <a:srcRect l="19036" r="13438"/>
          <a:stretch/>
        </p:blipFill>
        <p:spPr>
          <a:xfrm>
            <a:off x="-64059" y="238669"/>
            <a:ext cx="2814269" cy="4553502"/>
          </a:xfrm>
          <a:prstGeom prst="rect">
            <a:avLst/>
          </a:prstGeom>
          <a:effectLst>
            <a:outerShdw blurRad="50800" dist="50800" dir="5400000" algn="ctr" rotWithShape="0">
              <a:srgbClr val="000000"/>
            </a:outerShdw>
          </a:effectLst>
        </p:spPr>
      </p:pic>
    </p:spTree>
    <p:extLst>
      <p:ext uri="{BB962C8B-B14F-4D97-AF65-F5344CB8AC3E}">
        <p14:creationId xmlns:p14="http://schemas.microsoft.com/office/powerpoint/2010/main" val="239517354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 5: 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1D4790-F38B-C517-66BC-1A572DF6B02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681036"/>
            <a:ext cx="10515600" cy="797035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en-GB" sz="3600" b="1" i="0" kern="1200" noProof="0" dirty="0" smtClean="0">
                <a:solidFill>
                  <a:schemeClr val="accent1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Calibri" panose="020F0502020204030204" pitchFamily="34" charset="0"/>
              </a:defRPr>
            </a:lvl1pPr>
          </a:lstStyle>
          <a:p>
            <a:r>
              <a:rPr kumimoji="0" lang="en-GB" sz="4000" b="1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Roboto Condensed" panose="02000000000000000000" pitchFamily="2" charset="0"/>
                <a:ea typeface="Roboto Condensed" panose="02000000000000000000" pitchFamily="2" charset="0"/>
                <a:cs typeface="Calibri" panose="020F0502020204030204" pitchFamily="34" charset="0"/>
              </a:rPr>
              <a:t>TITRE DIAPO 5 :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34BBEAB-4C2D-5EC9-578D-EC1BE799525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4E256F-C989-9D45-9136-B62EA99AC904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615D7281-0EE7-8BCF-46B0-EA0238F4EB2E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838200" y="1825625"/>
            <a:ext cx="10515600" cy="4351338"/>
          </a:xfrm>
        </p:spPr>
        <p:txBody>
          <a:bodyPr/>
          <a:lstStyle>
            <a:lvl1pPr>
              <a:defRPr b="0" i="0">
                <a:latin typeface="Roboto Condensed" panose="02000000000000000000" pitchFamily="2" charset="0"/>
                <a:ea typeface="Roboto Condensed" panose="02000000000000000000" pitchFamily="2" charset="0"/>
                <a:cs typeface="Calibri" panose="020F0502020204030204" pitchFamily="34" charset="0"/>
              </a:defRPr>
            </a:lvl1pPr>
            <a:lvl2pPr>
              <a:defRPr b="0" i="0">
                <a:latin typeface="Roboto Condensed" panose="02000000000000000000" pitchFamily="2" charset="0"/>
                <a:ea typeface="Roboto Condensed" panose="02000000000000000000" pitchFamily="2" charset="0"/>
                <a:cs typeface="Calibri" panose="020F0502020204030204" pitchFamily="34" charset="0"/>
              </a:defRPr>
            </a:lvl2pPr>
            <a:lvl3pPr>
              <a:defRPr b="0" i="0">
                <a:latin typeface="Roboto Condensed" panose="02000000000000000000" pitchFamily="2" charset="0"/>
                <a:ea typeface="Roboto Condensed" panose="02000000000000000000" pitchFamily="2" charset="0"/>
                <a:cs typeface="Calibri" panose="020F0502020204030204" pitchFamily="34" charset="0"/>
              </a:defRPr>
            </a:lvl3pPr>
            <a:lvl4pPr>
              <a:defRPr b="0" i="0">
                <a:latin typeface="Roboto Condensed" panose="02000000000000000000" pitchFamily="2" charset="0"/>
                <a:ea typeface="Roboto Condensed" panose="02000000000000000000" pitchFamily="2" charset="0"/>
                <a:cs typeface="Calibri" panose="020F0502020204030204" pitchFamily="34" charset="0"/>
              </a:defRPr>
            </a:lvl4pPr>
            <a:lvl5pPr>
              <a:defRPr b="0" i="0">
                <a:latin typeface="Roboto Condensed" panose="02000000000000000000" pitchFamily="2" charset="0"/>
                <a:ea typeface="Roboto Condensed" panose="02000000000000000000" pitchFamily="2" charset="0"/>
                <a:cs typeface="Calibri" panose="020F0502020204030204" pitchFamily="34" charset="0"/>
              </a:defRPr>
            </a:lvl5pPr>
          </a:lstStyle>
          <a:p>
            <a:pPr lvl="0"/>
            <a:r>
              <a:rPr lang="en-US" dirty="0"/>
              <a:t>Second level</a:t>
            </a:r>
            <a:endParaRPr lang="en-GB" dirty="0"/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32887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5E173FF4-B3E8-1890-0123-7D64A7DE4C7A}"/>
              </a:ext>
            </a:extLst>
          </p:cNvPr>
          <p:cNvSpPr/>
          <p:nvPr userDrawn="1"/>
        </p:nvSpPr>
        <p:spPr>
          <a:xfrm>
            <a:off x="-8858" y="-33714"/>
            <a:ext cx="12188380" cy="6872288"/>
          </a:xfrm>
          <a:prstGeom prst="rect">
            <a:avLst/>
          </a:prstGeom>
          <a:gradFill flip="none" rotWithShape="1">
            <a:gsLst>
              <a:gs pos="70000">
                <a:srgbClr val="2395CE"/>
              </a:gs>
              <a:gs pos="37000">
                <a:srgbClr val="336C9C"/>
              </a:gs>
              <a:gs pos="51000">
                <a:srgbClr val="3A85B9"/>
              </a:gs>
              <a:gs pos="22000">
                <a:srgbClr val="2B527F"/>
              </a:gs>
            </a:gsLst>
            <a:lin ang="189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Roboto Medium" panose="02000000000000000000" pitchFamily="2" charset="0"/>
              <a:ea typeface="Roboto Medium" panose="02000000000000000000" pitchFamily="2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43856A5-E96B-DA4C-BB4E-CF16B63148D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559996"/>
            <a:ext cx="10515600" cy="1325563"/>
          </a:xfrm>
        </p:spPr>
        <p:txBody>
          <a:bodyPr/>
          <a:lstStyle>
            <a:lvl1pPr>
              <a:defRPr sz="3600" b="1" i="0">
                <a:latin typeface="Roboto Condensed" panose="02000000000000000000" pitchFamily="2" charset="0"/>
                <a:ea typeface="Roboto Condensed" panose="02000000000000000000" pitchFamily="2" charset="0"/>
                <a:cs typeface="Calibri" panose="020F0502020204030204" pitchFamily="34" charset="0"/>
              </a:defRPr>
            </a:lvl1pPr>
          </a:lstStyle>
          <a:p>
            <a:r>
              <a:rPr lang="en-GB" dirty="0"/>
              <a:t>CLICK TO EDIT MASTER TITLE STYLE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E9523A4-4337-854E-8E79-DF896F48DC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Poppins" pitchFamily="2" charset="77"/>
              </a:defRPr>
            </a:lvl1pPr>
          </a:lstStyle>
          <a:p>
            <a:fld id="{2D4E256F-C989-9D45-9136-B62EA99AC904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222786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ctr">
            <a:normAutofit/>
          </a:bodyPr>
          <a:lstStyle>
            <a:lvl1pPr algn="ctr">
              <a:defRPr sz="5000" b="1" i="0">
                <a:latin typeface="Roboto Condensed" panose="02000000000000000000" pitchFamily="2" charset="0"/>
                <a:ea typeface="Roboto Condensed" panose="02000000000000000000" pitchFamily="2" charset="0"/>
                <a:cs typeface="Calibri" panose="020F0502020204030204" pitchFamily="34" charset="0"/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 b="0" i="1">
                <a:latin typeface="Roboto Condensed" panose="02000000000000000000" pitchFamily="2" charset="0"/>
                <a:ea typeface="Roboto Condensed" panose="02000000000000000000" pitchFamily="2" charset="0"/>
                <a:cs typeface="Calibri" panose="020F050202020403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Click to edit Master subtitle style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842093" y="6367925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Poppins" pitchFamily="2" charset="77"/>
              </a:defRPr>
            </a:lvl1pPr>
          </a:lstStyle>
          <a:p>
            <a:fld id="{45EBC4D1-1D19-4D5A-A648-57E14B43DFD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96658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3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8.xml"/></Relationships>
</file>

<file path=ppt/slideMasters/_rels/slideMaster3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66155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-19327"/>
            <a:ext cx="10515600" cy="110257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lvl="0" algn="ctr" defTabSz="914400" rtl="0" eaLnBrk="1" latinLnBrk="0" hangingPunct="1"/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391478"/>
            <a:ext cx="10515600" cy="47707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 i="0">
                <a:solidFill>
                  <a:schemeClr val="tx1"/>
                </a:solidFill>
                <a:latin typeface="Poppins" pitchFamily="2" charset="77"/>
              </a:defRPr>
            </a:lvl1pPr>
          </a:lstStyle>
          <a:p>
            <a:fld id="{2D4E256F-C989-9D45-9136-B62EA99AC904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10" name="Picture 9" descr="A logo on a black background&#10;&#10;Description automatically generated">
            <a:extLst>
              <a:ext uri="{FF2B5EF4-FFF2-40B4-BE49-F238E27FC236}">
                <a16:creationId xmlns:a16="http://schemas.microsoft.com/office/drawing/2014/main" id="{5F59F93F-7A36-0F66-A584-F0C49FB0E0DA}"/>
              </a:ext>
            </a:extLst>
          </p:cNvPr>
          <p:cNvPicPr>
            <a:picLocks noChangeAspect="1"/>
          </p:cNvPicPr>
          <p:nvPr userDrawn="1"/>
        </p:nvPicPr>
        <p:blipFill>
          <a:blip r:embed="rId19"/>
          <a:stretch>
            <a:fillRect/>
          </a:stretch>
        </p:blipFill>
        <p:spPr>
          <a:xfrm>
            <a:off x="155593" y="-47179"/>
            <a:ext cx="1588857" cy="656780"/>
          </a:xfrm>
          <a:prstGeom prst="rect">
            <a:avLst/>
          </a:prstGeom>
        </p:spPr>
      </p:pic>
      <p:pic>
        <p:nvPicPr>
          <p:cNvPr id="25" name="Picture 24" descr="A map of the united states&#10;&#10;Description automatically generated">
            <a:extLst>
              <a:ext uri="{FF2B5EF4-FFF2-40B4-BE49-F238E27FC236}">
                <a16:creationId xmlns:a16="http://schemas.microsoft.com/office/drawing/2014/main" id="{1A573239-7D60-E8A5-1BB5-686135CDDB60}"/>
              </a:ext>
            </a:extLst>
          </p:cNvPr>
          <p:cNvPicPr>
            <a:picLocks noChangeAspect="1"/>
          </p:cNvPicPr>
          <p:nvPr userDrawn="1"/>
        </p:nvPicPr>
        <p:blipFill>
          <a:blip r:embed="rId20"/>
          <a:stretch>
            <a:fillRect/>
          </a:stretch>
        </p:blipFill>
        <p:spPr>
          <a:xfrm>
            <a:off x="35501" y="-19327"/>
            <a:ext cx="620721" cy="620721"/>
          </a:xfrm>
          <a:prstGeom prst="rect">
            <a:avLst/>
          </a:prstGeom>
        </p:spPr>
      </p:pic>
      <p:sp>
        <p:nvSpPr>
          <p:cNvPr id="36" name="Rectangle 35">
            <a:extLst>
              <a:ext uri="{FF2B5EF4-FFF2-40B4-BE49-F238E27FC236}">
                <a16:creationId xmlns:a16="http://schemas.microsoft.com/office/drawing/2014/main" id="{B2209EA1-16E1-B805-352A-4432A632654A}"/>
              </a:ext>
            </a:extLst>
          </p:cNvPr>
          <p:cNvSpPr/>
          <p:nvPr userDrawn="1"/>
        </p:nvSpPr>
        <p:spPr>
          <a:xfrm>
            <a:off x="-42040" y="-19328"/>
            <a:ext cx="880240" cy="6877327"/>
          </a:xfrm>
          <a:prstGeom prst="rect">
            <a:avLst/>
          </a:prstGeom>
          <a:solidFill>
            <a:srgbClr val="86B0D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41" name="Picture 40" descr="A black and white map&#10;&#10;Description automatically generated">
            <a:extLst>
              <a:ext uri="{FF2B5EF4-FFF2-40B4-BE49-F238E27FC236}">
                <a16:creationId xmlns:a16="http://schemas.microsoft.com/office/drawing/2014/main" id="{FB995759-378D-4CA3-1EF4-53EE5781403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1"/>
          <a:srcRect l="19036" r="13438"/>
          <a:stretch/>
        </p:blipFill>
        <p:spPr>
          <a:xfrm>
            <a:off x="-42040" y="2703442"/>
            <a:ext cx="930546" cy="1505627"/>
          </a:xfrm>
          <a:prstGeom prst="rect">
            <a:avLst/>
          </a:prstGeom>
          <a:effectLst>
            <a:outerShdw blurRad="50800" dist="50800" dir="5400000" algn="ctr" rotWithShape="0">
              <a:srgbClr val="000000"/>
            </a:outerShdw>
          </a:effectLst>
        </p:spPr>
      </p:pic>
    </p:spTree>
    <p:extLst>
      <p:ext uri="{BB962C8B-B14F-4D97-AF65-F5344CB8AC3E}">
        <p14:creationId xmlns:p14="http://schemas.microsoft.com/office/powerpoint/2010/main" val="24403370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1" r:id="rId1"/>
    <p:sldLayoutId id="2147483714" r:id="rId2"/>
    <p:sldLayoutId id="2147483814" r:id="rId3"/>
    <p:sldLayoutId id="2147483812" r:id="rId4"/>
    <p:sldLayoutId id="2147483813" r:id="rId5"/>
    <p:sldLayoutId id="2147483816" r:id="rId6"/>
    <p:sldLayoutId id="2147483744" r:id="rId7"/>
    <p:sldLayoutId id="2147483743" r:id="rId8"/>
    <p:sldLayoutId id="2147483713" r:id="rId9"/>
    <p:sldLayoutId id="2147483715" r:id="rId10"/>
    <p:sldLayoutId id="2147483716" r:id="rId11"/>
    <p:sldLayoutId id="2147483717" r:id="rId12"/>
    <p:sldLayoutId id="2147483718" r:id="rId13"/>
    <p:sldLayoutId id="2147483720" r:id="rId14"/>
    <p:sldLayoutId id="2147483721" r:id="rId15"/>
    <p:sldLayoutId id="2147483722" r:id="rId16"/>
    <p:sldLayoutId id="2147483723" r:id="rId17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4000" b="1" i="0" kern="1200" dirty="0">
          <a:solidFill>
            <a:schemeClr val="accent1"/>
          </a:solidFill>
          <a:latin typeface="Roboto Condensed" panose="02000000000000000000" pitchFamily="2" charset="0"/>
          <a:ea typeface="Roboto Condensed" panose="02000000000000000000" pitchFamily="2" charset="0"/>
          <a:cs typeface="Calibri" panose="020F050202020403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chemeClr val="accent1">
            <a:lumMod val="60000"/>
            <a:lumOff val="40000"/>
          </a:schemeClr>
        </a:buClr>
        <a:buFont typeface="Arial" panose="020B0604020202020204" pitchFamily="34" charset="0"/>
        <a:buChar char="•"/>
        <a:defRPr sz="2500" b="0" i="0" kern="1200">
          <a:solidFill>
            <a:schemeClr val="tx1"/>
          </a:solidFill>
          <a:latin typeface="Roboto Condensed" panose="02000000000000000000" pitchFamily="2" charset="0"/>
          <a:ea typeface="Roboto Condensed" panose="02000000000000000000" pitchFamily="2" charset="0"/>
          <a:cs typeface="Calibri" panose="020F050202020403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1">
            <a:lumMod val="60000"/>
            <a:lumOff val="40000"/>
          </a:schemeClr>
        </a:buClr>
        <a:buFont typeface="Arial" panose="020B0604020202020204" pitchFamily="34" charset="0"/>
        <a:buChar char="•"/>
        <a:defRPr sz="2400" b="0" i="0" kern="1200">
          <a:solidFill>
            <a:schemeClr val="tx1"/>
          </a:solidFill>
          <a:latin typeface="Roboto Condensed" panose="02000000000000000000" pitchFamily="2" charset="0"/>
          <a:ea typeface="Roboto Condensed" panose="02000000000000000000" pitchFamily="2" charset="0"/>
          <a:cs typeface="Calibri" panose="020F050202020403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1">
            <a:lumMod val="60000"/>
            <a:lumOff val="40000"/>
          </a:schemeClr>
        </a:buClr>
        <a:buFont typeface="Arial" panose="020B0604020202020204" pitchFamily="34" charset="0"/>
        <a:buChar char="•"/>
        <a:defRPr sz="2300" b="0" i="0" kern="1200">
          <a:solidFill>
            <a:schemeClr val="tx1"/>
          </a:solidFill>
          <a:latin typeface="Roboto Condensed" panose="02000000000000000000" pitchFamily="2" charset="0"/>
          <a:ea typeface="Roboto Condensed" panose="02000000000000000000" pitchFamily="2" charset="0"/>
          <a:cs typeface="Calibri" panose="020F050202020403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1">
            <a:lumMod val="60000"/>
            <a:lumOff val="40000"/>
          </a:schemeClr>
        </a:buClr>
        <a:buFont typeface="Arial" panose="020B0604020202020204" pitchFamily="34" charset="0"/>
        <a:buChar char="•"/>
        <a:defRPr sz="2200" b="0" i="0" kern="1200">
          <a:solidFill>
            <a:schemeClr val="tx1"/>
          </a:solidFill>
          <a:latin typeface="Roboto Condensed" panose="02000000000000000000" pitchFamily="2" charset="0"/>
          <a:ea typeface="Roboto Condensed" panose="02000000000000000000" pitchFamily="2" charset="0"/>
          <a:cs typeface="Calibri" panose="020F050202020403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1">
            <a:lumMod val="60000"/>
            <a:lumOff val="40000"/>
          </a:schemeClr>
        </a:buClr>
        <a:buFont typeface="Arial" panose="020B0604020202020204" pitchFamily="34" charset="0"/>
        <a:buChar char="•"/>
        <a:defRPr sz="2100" b="0" i="0" kern="1200">
          <a:solidFill>
            <a:schemeClr val="tx1"/>
          </a:solidFill>
          <a:latin typeface="Roboto Condensed" panose="02000000000000000000" pitchFamily="2" charset="0"/>
          <a:ea typeface="Roboto Condensed" panose="02000000000000000000" pitchFamily="2" charset="0"/>
          <a:cs typeface="Calibri" panose="020F050202020403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8B979A1-3380-63A3-B7E8-7D6A23CB2B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4013F99-A68B-4E02-0DBC-51A3C797A09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D9F594A-0B3F-12AF-45C5-426D282FFE4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F69AF54-4EA4-B8BD-003B-27295648F1C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BD2C2BB-E642-CD1B-4677-D40726098B5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75EA4282-3294-E64E-832E-82EACA0289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08776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2" r:id="rId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w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B2D9AD-7A6B-84E4-879D-6E9459327C0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478731" y="1832753"/>
            <a:ext cx="8760438" cy="1703921"/>
          </a:xfrm>
        </p:spPr>
        <p:txBody>
          <a:bodyPr/>
          <a:lstStyle/>
          <a:p>
            <a:r>
              <a:rPr lang="en-US" dirty="0"/>
              <a:t>REUNION DES DIRECTEURS DU PROGRAMME ELARGI DE VACCINATION DE L’AFRIQUE CENTRALE, KINSHASA, 2024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DCC9677-CEA3-FD4C-9E4A-9258492051D1}"/>
              </a:ext>
            </a:extLst>
          </p:cNvPr>
          <p:cNvSpPr>
            <a:spLocks noGrp="1"/>
          </p:cNvSpPr>
          <p:nvPr>
            <p:ph type="body" idx="13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ubtitle 2">
            <a:extLst>
              <a:ext uri="{FF2B5EF4-FFF2-40B4-BE49-F238E27FC236}">
                <a16:creationId xmlns:a16="http://schemas.microsoft.com/office/drawing/2014/main" id="{B1704CF8-6071-A843-B308-8C2B057E5AE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478731" y="3536674"/>
            <a:ext cx="9144000" cy="1947754"/>
          </a:xfrm>
        </p:spPr>
        <p:txBody>
          <a:bodyPr/>
          <a:lstStyle/>
          <a:p>
            <a:r>
              <a:rPr lang="fr-FR" dirty="0"/>
              <a:t>Session: Introduction du Rota</a:t>
            </a:r>
            <a:r>
              <a:rPr lang="fr-FR" b="1" dirty="0"/>
              <a:t> </a:t>
            </a:r>
          </a:p>
          <a:p>
            <a:r>
              <a:rPr lang="fr-FR" dirty="0"/>
              <a:t>Pays: République du Congo</a:t>
            </a:r>
          </a:p>
          <a:p>
            <a:r>
              <a:rPr lang="fr-FR" dirty="0"/>
              <a:t>Présentateur : Docteur Jonas EBINA</a:t>
            </a:r>
          </a:p>
          <a:p>
            <a:r>
              <a:rPr lang="fr-FR" dirty="0"/>
              <a:t>Date:10 septembre 2024</a:t>
            </a: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2661211C-B021-F025-5CAC-7812B248F7FD}"/>
              </a:ext>
            </a:extLst>
          </p:cNvPr>
          <p:cNvSpPr txBox="1"/>
          <p:nvPr/>
        </p:nvSpPr>
        <p:spPr>
          <a:xfrm>
            <a:off x="4021331" y="-36418"/>
            <a:ext cx="6263211" cy="11541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300" dirty="0">
                <a:latin typeface="Franklin Gothic Medium Cond" panose="020B0606030402020204" pitchFamily="34" charset="0"/>
              </a:rPr>
              <a:t>République du Congo</a:t>
            </a:r>
          </a:p>
          <a:p>
            <a:pPr algn="ctr"/>
            <a:r>
              <a:rPr lang="fr-FR" sz="2300" dirty="0">
                <a:latin typeface="Franklin Gothic Medium Cond" panose="020B0606030402020204" pitchFamily="34" charset="0"/>
              </a:rPr>
              <a:t>Ministère de la Santé et de la Population</a:t>
            </a:r>
          </a:p>
          <a:p>
            <a:pPr algn="ctr"/>
            <a:r>
              <a:rPr lang="fr-FR" sz="2300" b="1" dirty="0">
                <a:latin typeface="Franklin Gothic Medium Cond" panose="020B0606030402020204" pitchFamily="34" charset="0"/>
              </a:rPr>
              <a:t>Direction du Programme Elargi de Vaccination</a:t>
            </a:r>
          </a:p>
        </p:txBody>
      </p:sp>
      <p:pic>
        <p:nvPicPr>
          <p:cNvPr id="6" name="Image 5" descr="facebook-20161206-130848">
            <a:extLst>
              <a:ext uri="{FF2B5EF4-FFF2-40B4-BE49-F238E27FC236}">
                <a16:creationId xmlns:a16="http://schemas.microsoft.com/office/drawing/2014/main" id="{FA5A6BD8-F4A7-5BBE-DE6C-E59AE059481E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16140" y="-6456"/>
            <a:ext cx="1175860" cy="950757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1090EB9A-450C-8BE8-B5E4-618511B4CC49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8731" y="-6456"/>
            <a:ext cx="1175860" cy="86177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5989646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4A8565-2FC6-8501-E4C5-019C8D1110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Pourquoi la thématique du panel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77FD4D2-D451-9666-D67A-D8EB6E8DAE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793878"/>
            <a:ext cx="11074400" cy="6064122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spcAft>
                <a:spcPts val="300"/>
              </a:spcAft>
            </a:pPr>
            <a:r>
              <a:rPr lang="fr-FR" sz="2000" dirty="0"/>
              <a:t>Infections à rotavirus: principale cause des gastroentérites aiguës chez les nourrissons et les jeunes enfants</a:t>
            </a:r>
          </a:p>
          <a:p>
            <a:pPr>
              <a:lnSpc>
                <a:spcPct val="100000"/>
              </a:lnSpc>
              <a:spcAft>
                <a:spcPts val="300"/>
              </a:spcAft>
            </a:pPr>
            <a:r>
              <a:rPr lang="fr-FR" sz="2000" dirty="0"/>
              <a:t>Pas de traitement spécifique contre les infections à rotavirus mais existence d’une arme efficace de lutte contre l’infection : Vaccination </a:t>
            </a:r>
          </a:p>
          <a:p>
            <a:pPr>
              <a:lnSpc>
                <a:spcPct val="100000"/>
              </a:lnSpc>
              <a:spcAft>
                <a:spcPts val="300"/>
              </a:spcAft>
            </a:pPr>
            <a:r>
              <a:rPr lang="fr-FR" sz="2000" dirty="0"/>
              <a:t>En 2010 le nombre de décès chez les enfants de moins de 5 ans  estimé à </a:t>
            </a:r>
            <a:r>
              <a:rPr lang="fr-FR" sz="2000" b="1" dirty="0"/>
              <a:t>12 762 </a:t>
            </a:r>
            <a:r>
              <a:rPr lang="fr-FR" sz="2000" dirty="0"/>
              <a:t>dont </a:t>
            </a:r>
            <a:r>
              <a:rPr lang="fr-FR" sz="2000" b="1" dirty="0"/>
              <a:t>951</a:t>
            </a:r>
            <a:r>
              <a:rPr lang="fr-FR" sz="2000" dirty="0"/>
              <a:t> (7%) dues aux diarrhées: 637 (67%) diarrhées non rotavirales et  314 (33%) diarrhées à rotavirus</a:t>
            </a:r>
          </a:p>
          <a:p>
            <a:pPr>
              <a:lnSpc>
                <a:spcPct val="100000"/>
              </a:lnSpc>
              <a:spcAft>
                <a:spcPts val="300"/>
              </a:spcAft>
            </a:pPr>
            <a:r>
              <a:rPr lang="fr-FR" sz="2000" dirty="0"/>
              <a:t>Décision du pays d’introduire le nouveau vaccin un contexte de: </a:t>
            </a:r>
          </a:p>
          <a:p>
            <a:pPr lvl="1">
              <a:lnSpc>
                <a:spcPct val="100000"/>
              </a:lnSpc>
              <a:spcAft>
                <a:spcPts val="300"/>
              </a:spcAft>
            </a:pPr>
            <a:r>
              <a:rPr lang="fr-FR" sz="2000" dirty="0"/>
              <a:t>Épidémiologique : Infections à Rotavirus ,une des principales causes de décès chez l’enfant  au Congo</a:t>
            </a:r>
          </a:p>
          <a:p>
            <a:pPr lvl="1">
              <a:lnSpc>
                <a:spcPct val="100000"/>
              </a:lnSpc>
              <a:spcAft>
                <a:spcPts val="300"/>
              </a:spcAft>
            </a:pPr>
            <a:r>
              <a:rPr lang="fr-FR" sz="2000" dirty="0"/>
              <a:t>Mise en œuvre du PSRV 2009-2013: Introduire le vaccin anti rotavirus dans trente-sept pays au moins d’ici la fin de 2020 (cible spécifique de l’objectif 1 du plan)</a:t>
            </a:r>
            <a:endParaRPr lang="fr-FR" sz="2000" dirty="0">
              <a:solidFill>
                <a:srgbClr val="FF0000"/>
              </a:solidFill>
            </a:endParaRPr>
          </a:p>
          <a:p>
            <a:pPr lvl="1">
              <a:lnSpc>
                <a:spcPct val="100000"/>
              </a:lnSpc>
              <a:spcAft>
                <a:spcPts val="300"/>
              </a:spcAft>
            </a:pPr>
            <a:r>
              <a:rPr lang="fr-FR" sz="2000" dirty="0"/>
              <a:t>Contribution  à l’atteinte des objectifs du millénaire pour le développement notamment l’OMD4 (réduction de la mortalité infanto-juvénile)</a:t>
            </a:r>
          </a:p>
          <a:p>
            <a:pPr lvl="1">
              <a:lnSpc>
                <a:spcPct val="100000"/>
              </a:lnSpc>
              <a:spcAft>
                <a:spcPts val="300"/>
              </a:spcAft>
            </a:pPr>
            <a:r>
              <a:rPr lang="fr-FR" sz="2000" dirty="0"/>
              <a:t>Volonté politique : achat du vaccin selon le cofinancement avec Gavi </a:t>
            </a:r>
          </a:p>
          <a:p>
            <a:pPr lvl="1">
              <a:lnSpc>
                <a:spcPct val="100000"/>
              </a:lnSpc>
              <a:spcAft>
                <a:spcPts val="300"/>
              </a:spcAft>
            </a:pPr>
            <a:r>
              <a:rPr lang="fr-FR" sz="2000" dirty="0"/>
              <a:t>Expérience du pays dans le domaine d’introduction de nouveaux vaccins: VAA en 2004,Vaccins contre l’hépatite B en 2007 et les infections à Hib en 2009</a:t>
            </a:r>
            <a:endParaRPr lang="fr-CG" sz="2000" dirty="0"/>
          </a:p>
          <a:p>
            <a:pPr>
              <a:spcAft>
                <a:spcPts val="500"/>
              </a:spcAft>
            </a:pPr>
            <a:endParaRPr lang="fr-FR" sz="2200" dirty="0"/>
          </a:p>
          <a:p>
            <a:pPr>
              <a:spcAft>
                <a:spcPts val="1000"/>
              </a:spcAft>
            </a:pPr>
            <a:endParaRPr lang="fr-CG" sz="2200" dirty="0"/>
          </a:p>
          <a:p>
            <a:pPr>
              <a:spcAft>
                <a:spcPts val="1000"/>
              </a:spcAft>
            </a:pPr>
            <a:endParaRPr lang="fr-FR" sz="2200" dirty="0"/>
          </a:p>
          <a:p>
            <a:pPr>
              <a:spcAft>
                <a:spcPts val="1000"/>
              </a:spcAft>
            </a:pPr>
            <a:endParaRPr lang="fr-FR" sz="22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2EEF519-9094-3CF1-7865-774FCDA4E5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GB" dirty="0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417040504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C55805-3B17-8A74-5D97-8CCAF893E9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Qu’est ce le pays a fait dans la thématique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42314EF-A60E-0B9D-E1AD-7F03905D53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856408"/>
            <a:ext cx="10782300" cy="5998024"/>
          </a:xfrm>
        </p:spPr>
        <p:txBody>
          <a:bodyPr>
            <a:noAutofit/>
          </a:bodyPr>
          <a:lstStyle/>
          <a:p>
            <a:pPr>
              <a:lnSpc>
                <a:spcPct val="120000"/>
              </a:lnSpc>
              <a:spcBef>
                <a:spcPts val="300"/>
              </a:spcBef>
              <a:spcAft>
                <a:spcPts val="500"/>
              </a:spcAft>
            </a:pPr>
            <a:r>
              <a:rPr lang="fr-FR" sz="1900" dirty="0">
                <a:cs typeface="Roboto Condensed" panose="02000000000000000000" pitchFamily="2" charset="0"/>
              </a:rPr>
              <a:t>Mai 2011 : Elaboration du plan d’introduction du vaccin contre le rotavirus dans  la vaccination de routine</a:t>
            </a:r>
          </a:p>
          <a:p>
            <a:pPr>
              <a:lnSpc>
                <a:spcPct val="120000"/>
              </a:lnSpc>
              <a:spcBef>
                <a:spcPts val="300"/>
              </a:spcBef>
              <a:spcAft>
                <a:spcPts val="500"/>
              </a:spcAft>
            </a:pPr>
            <a:r>
              <a:rPr lang="fr-CG" sz="1900" dirty="0">
                <a:cs typeface="Roboto Condensed" panose="02000000000000000000" pitchFamily="2" charset="0"/>
              </a:rPr>
              <a:t>Soumission de la proposition avec succès à GAVI</a:t>
            </a:r>
            <a:endParaRPr lang="fr-FR" sz="1900" dirty="0">
              <a:cs typeface="Roboto Condensed" panose="02000000000000000000" pitchFamily="2" charset="0"/>
            </a:endParaRPr>
          </a:p>
          <a:p>
            <a:pPr>
              <a:lnSpc>
                <a:spcPct val="120000"/>
              </a:lnSpc>
              <a:spcBef>
                <a:spcPts val="300"/>
              </a:spcBef>
              <a:spcAft>
                <a:spcPts val="500"/>
              </a:spcAft>
            </a:pPr>
            <a:r>
              <a:rPr lang="fr-FR" sz="1900" dirty="0">
                <a:cs typeface="Roboto Condensed" panose="02000000000000000000" pitchFamily="2" charset="0"/>
              </a:rPr>
              <a:t>Renforcement de la chaine du froid  par l’augmentation de la capacité de stockage: </a:t>
            </a:r>
          </a:p>
          <a:p>
            <a:pPr lvl="2">
              <a:lnSpc>
                <a:spcPct val="120000"/>
              </a:lnSpc>
              <a:spcBef>
                <a:spcPts val="300"/>
              </a:spcBef>
              <a:spcAft>
                <a:spcPts val="500"/>
              </a:spcAft>
            </a:pPr>
            <a:r>
              <a:rPr lang="fr-FR" sz="1900" dirty="0">
                <a:cs typeface="Roboto Condensed" panose="02000000000000000000" pitchFamily="2" charset="0"/>
              </a:rPr>
              <a:t>Installation d’une nouvelle chambre froide pour augmenter les capacités de stockage des vaccins à Brazzaville en 2013 </a:t>
            </a:r>
          </a:p>
          <a:p>
            <a:pPr lvl="2">
              <a:lnSpc>
                <a:spcPct val="120000"/>
              </a:lnSpc>
              <a:spcBef>
                <a:spcPts val="300"/>
              </a:spcBef>
              <a:spcAft>
                <a:spcPts val="500"/>
              </a:spcAft>
            </a:pPr>
            <a:r>
              <a:rPr lang="fr-FR" sz="1900" dirty="0">
                <a:cs typeface="Roboto Condensed" panose="02000000000000000000" pitchFamily="2" charset="0"/>
              </a:rPr>
              <a:t>Acquisition et Montage des réfrigérateurs solaires dans les CFV….</a:t>
            </a:r>
          </a:p>
          <a:p>
            <a:pPr>
              <a:lnSpc>
                <a:spcPct val="120000"/>
              </a:lnSpc>
              <a:spcBef>
                <a:spcPts val="300"/>
              </a:spcBef>
              <a:spcAft>
                <a:spcPts val="500"/>
              </a:spcAft>
            </a:pPr>
            <a:r>
              <a:rPr lang="fr-FR" sz="1900" dirty="0">
                <a:cs typeface="Roboto Condensed" panose="02000000000000000000" pitchFamily="2" charset="0"/>
              </a:rPr>
              <a:t>Mise à jour des outils (registres, rapport mensuel de vaccination, calendrier de vaccination….)</a:t>
            </a:r>
          </a:p>
          <a:p>
            <a:pPr>
              <a:lnSpc>
                <a:spcPct val="120000"/>
              </a:lnSpc>
              <a:spcBef>
                <a:spcPts val="300"/>
              </a:spcBef>
              <a:spcAft>
                <a:spcPts val="500"/>
              </a:spcAft>
            </a:pPr>
            <a:r>
              <a:rPr lang="fr-FR" sz="1900" dirty="0">
                <a:cs typeface="Roboto Condensed" panose="02000000000000000000" pitchFamily="2" charset="0"/>
              </a:rPr>
              <a:t>Elaboration d’un plan de communication avec la participation communautaire</a:t>
            </a:r>
          </a:p>
          <a:p>
            <a:pPr>
              <a:lnSpc>
                <a:spcPct val="120000"/>
              </a:lnSpc>
              <a:spcBef>
                <a:spcPts val="300"/>
              </a:spcBef>
              <a:spcAft>
                <a:spcPts val="500"/>
              </a:spcAft>
            </a:pPr>
            <a:r>
              <a:rPr lang="fr-FR" sz="1900" dirty="0">
                <a:cs typeface="Roboto Condensed" panose="02000000000000000000" pitchFamily="2" charset="0"/>
              </a:rPr>
              <a:t>Renforcement des capacités des personnels</a:t>
            </a:r>
            <a:r>
              <a:rPr lang="fr-FR" sz="1900" b="0" i="0" dirty="0">
                <a:solidFill>
                  <a:srgbClr val="222222"/>
                </a:solidFill>
                <a:effectLst/>
                <a:cs typeface="Roboto Condensed" panose="02000000000000000000" pitchFamily="2" charset="0"/>
              </a:rPr>
              <a:t> </a:t>
            </a:r>
            <a:r>
              <a:rPr lang="fr-FR" sz="1900" dirty="0">
                <a:cs typeface="Roboto Condensed" panose="02000000000000000000" pitchFamily="2" charset="0"/>
              </a:rPr>
              <a:t>sur l'administration du vaccin, la gestion de la chaîne du froid, et la surveillance </a:t>
            </a:r>
          </a:p>
          <a:p>
            <a:pPr>
              <a:lnSpc>
                <a:spcPct val="120000"/>
              </a:lnSpc>
              <a:spcBef>
                <a:spcPts val="300"/>
              </a:spcBef>
              <a:spcAft>
                <a:spcPts val="500"/>
              </a:spcAft>
            </a:pPr>
            <a:r>
              <a:rPr lang="fr-FR" sz="1900" dirty="0">
                <a:cs typeface="Roboto Condensed" panose="02000000000000000000" pitchFamily="2" charset="0"/>
              </a:rPr>
              <a:t>2014: Année d’introduction du vaccin contre les infections à Rotavirus (</a:t>
            </a:r>
            <a:r>
              <a:rPr lang="fr-FR" sz="1900" dirty="0" err="1">
                <a:cs typeface="Roboto Condensed" panose="02000000000000000000" pitchFamily="2" charset="0"/>
              </a:rPr>
              <a:t>Rotarix</a:t>
            </a:r>
            <a:r>
              <a:rPr lang="fr-FR" sz="1900" dirty="0">
                <a:cs typeface="Roboto Condensed" panose="02000000000000000000" pitchFamily="2" charset="0"/>
              </a:rPr>
              <a:t> monodose) sur toute l’étendue du pays</a:t>
            </a:r>
          </a:p>
          <a:p>
            <a:pPr>
              <a:lnSpc>
                <a:spcPct val="120000"/>
              </a:lnSpc>
              <a:spcBef>
                <a:spcPts val="300"/>
              </a:spcBef>
              <a:spcAft>
                <a:spcPts val="500"/>
              </a:spcAft>
            </a:pPr>
            <a:r>
              <a:rPr lang="fr-CG" sz="20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Réception des vaccins et </a:t>
            </a:r>
            <a:r>
              <a:rPr lang="fr-FR" sz="2000" dirty="0">
                <a:cs typeface="Roboto Condensed" panose="02000000000000000000" pitchFamily="2" charset="0"/>
              </a:rPr>
              <a:t>Approvisionnement régulier en vaccins Rota de qualité à tous les niveaux</a:t>
            </a:r>
          </a:p>
          <a:p>
            <a:pPr>
              <a:lnSpc>
                <a:spcPct val="120000"/>
              </a:lnSpc>
              <a:spcBef>
                <a:spcPts val="300"/>
              </a:spcBef>
              <a:spcAft>
                <a:spcPts val="500"/>
              </a:spcAft>
            </a:pPr>
            <a:r>
              <a:rPr lang="fr-FR" sz="1900" dirty="0">
                <a:cs typeface="Roboto Condensed" panose="02000000000000000000" pitchFamily="2" charset="0"/>
              </a:rPr>
              <a:t>Renforcement de la surveillance des MAPI</a:t>
            </a:r>
          </a:p>
          <a:p>
            <a:pPr>
              <a:spcBef>
                <a:spcPts val="300"/>
              </a:spcBef>
              <a:spcAft>
                <a:spcPts val="500"/>
              </a:spcAft>
            </a:pPr>
            <a:endParaRPr lang="fr-FR" sz="1900" dirty="0">
              <a:cs typeface="Roboto Condensed" panose="02000000000000000000" pitchFamily="2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6D79ED4-E950-F21C-B292-D6E86D27CC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067800" y="6489307"/>
            <a:ext cx="2743200" cy="365125"/>
          </a:xfrm>
        </p:spPr>
        <p:txBody>
          <a:bodyPr/>
          <a:lstStyle/>
          <a:p>
            <a:fld id="{2D4E256F-C989-9D45-9136-B62EA99AC904}" type="slidenum">
              <a:rPr lang="en-GB" smtClean="0"/>
              <a:pPr/>
              <a:t>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2102519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610A3DC-4FBD-4B11-1ADC-036AAE1FB6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948376"/>
            <a:ext cx="10515600" cy="476150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fr-FR" sz="2300" b="1" dirty="0"/>
              <a:t>Points forts</a:t>
            </a:r>
          </a:p>
          <a:p>
            <a:pPr lvl="0">
              <a:spcAft>
                <a:spcPts val="1500"/>
              </a:spcAft>
            </a:pPr>
            <a:r>
              <a:rPr lang="fr-FR" sz="2300" dirty="0"/>
              <a:t>Fort engagement politique de haut niveau avec l’implication du gouvernement ;</a:t>
            </a:r>
            <a:endParaRPr lang="fr-CG" sz="2300" dirty="0"/>
          </a:p>
          <a:p>
            <a:pPr lvl="0">
              <a:spcAft>
                <a:spcPts val="1500"/>
              </a:spcAft>
            </a:pPr>
            <a:r>
              <a:rPr lang="fr-FR" sz="2300" dirty="0"/>
              <a:t>Contribution du comité d’introduction mettant en première ligne les pédiatres qui ont largement contribué au résultat ;</a:t>
            </a:r>
            <a:endParaRPr lang="fr-CG" sz="2300" dirty="0"/>
          </a:p>
          <a:p>
            <a:pPr lvl="0">
              <a:spcAft>
                <a:spcPts val="1500"/>
              </a:spcAft>
            </a:pPr>
            <a:r>
              <a:rPr lang="fr-FR" sz="2300" dirty="0"/>
              <a:t>Renforcement du plaidoyer pour assurer la mobilisation des ressources ;</a:t>
            </a:r>
            <a:endParaRPr lang="fr-CG" sz="2300" dirty="0"/>
          </a:p>
          <a:p>
            <a:pPr lvl="0">
              <a:spcAft>
                <a:spcPts val="1500"/>
              </a:spcAft>
            </a:pPr>
            <a:r>
              <a:rPr lang="fr-FR" sz="2300" dirty="0"/>
              <a:t>Très bonne sensibilisation qui a entrainé une bonne adhésion de la population ;</a:t>
            </a:r>
            <a:endParaRPr lang="fr-CG" sz="2300" dirty="0"/>
          </a:p>
          <a:p>
            <a:pPr>
              <a:spcAft>
                <a:spcPts val="1500"/>
              </a:spcAft>
            </a:pPr>
            <a:r>
              <a:rPr lang="fr-FR" sz="2300" dirty="0"/>
              <a:t>Disponibilité du vaccin dans tous les départements</a:t>
            </a:r>
          </a:p>
          <a:p>
            <a:pPr>
              <a:spcAft>
                <a:spcPts val="1500"/>
              </a:spcAft>
            </a:pPr>
            <a:r>
              <a:rPr lang="fr-FR" sz="2300" b="1" dirty="0"/>
              <a:t>Points à améliorer</a:t>
            </a:r>
          </a:p>
          <a:p>
            <a:pPr>
              <a:spcAft>
                <a:spcPts val="1500"/>
              </a:spcAft>
            </a:pPr>
            <a:r>
              <a:rPr lang="fr-FR" sz="2300" dirty="0"/>
              <a:t>Faibles couvertures vaccinales observées ces dernières années </a:t>
            </a:r>
          </a:p>
          <a:p>
            <a:pPr>
              <a:spcAft>
                <a:spcPts val="1500"/>
              </a:spcAft>
            </a:pPr>
            <a:r>
              <a:rPr lang="fr-FR" sz="2300" dirty="0"/>
              <a:t>Insuffisance de financement avec pour conséquence la courte durée de la surveillance sentinelle </a:t>
            </a:r>
          </a:p>
          <a:p>
            <a:pPr marL="0" indent="0">
              <a:lnSpc>
                <a:spcPct val="100000"/>
              </a:lnSpc>
              <a:buNone/>
            </a:pPr>
            <a:endParaRPr lang="fr-FR" sz="2400" dirty="0"/>
          </a:p>
          <a:p>
            <a:endParaRPr lang="en-US" sz="24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37D7765-67FB-6D32-D222-F98EEA8C23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4E256F-C989-9D45-9136-B62EA99AC904}" type="slidenum">
              <a:rPr lang="en-GB" smtClean="0"/>
              <a:pPr/>
              <a:t>4</a:t>
            </a:fld>
            <a:endParaRPr lang="en-GB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827BAAC8-248E-2335-399B-63A1CA4564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120775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z="4800" dirty="0"/>
              <a:t>3. Points forts et Points à améliorer</a:t>
            </a:r>
          </a:p>
        </p:txBody>
      </p:sp>
    </p:spTree>
    <p:extLst>
      <p:ext uri="{BB962C8B-B14F-4D97-AF65-F5344CB8AC3E}">
        <p14:creationId xmlns:p14="http://schemas.microsoft.com/office/powerpoint/2010/main" val="339950465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94D127D-20E1-AA28-80F7-8740A4D497F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fr-FR" sz="2800" b="1" dirty="0"/>
              <a:t>Leçons</a:t>
            </a:r>
            <a:r>
              <a:rPr lang="en-US" sz="2800" b="1" dirty="0"/>
              <a:t> apprises </a:t>
            </a:r>
            <a:endParaRPr lang="fr-FR" dirty="0"/>
          </a:p>
          <a:p>
            <a:pPr lvl="0">
              <a:lnSpc>
                <a:spcPct val="100000"/>
              </a:lnSpc>
            </a:pPr>
            <a:r>
              <a:rPr lang="fr-FR" dirty="0"/>
              <a:t>Engagement politique a permis d’assurer le cofinancement ;</a:t>
            </a:r>
            <a:endParaRPr lang="fr-CG" dirty="0"/>
          </a:p>
          <a:p>
            <a:pPr lvl="0">
              <a:lnSpc>
                <a:spcPct val="100000"/>
              </a:lnSpc>
            </a:pPr>
            <a:r>
              <a:rPr lang="fr-FR" dirty="0"/>
              <a:t>Implication des cliniciens (pédiatre) a été un atout pour atteindre les cibles ; </a:t>
            </a:r>
            <a:endParaRPr lang="fr-CG" dirty="0"/>
          </a:p>
          <a:p>
            <a:pPr lvl="0">
              <a:lnSpc>
                <a:spcPct val="100000"/>
              </a:lnSpc>
              <a:spcAft>
                <a:spcPts val="800"/>
              </a:spcAft>
            </a:pPr>
            <a:r>
              <a:rPr lang="fr-FR" dirty="0"/>
              <a:t>Un bon plaidoyer a permis de favoriser la mobilisation des ressources ;</a:t>
            </a:r>
            <a:endParaRPr lang="fr-CG" dirty="0"/>
          </a:p>
          <a:p>
            <a:pPr>
              <a:lnSpc>
                <a:spcPct val="100000"/>
              </a:lnSpc>
            </a:pPr>
            <a:r>
              <a:rPr lang="fr-FR" dirty="0"/>
              <a:t>L’introduction d’un nouveau vaccin a toujours été une occasion d’améliorer la logistique et la vaccination de routine</a:t>
            </a:r>
          </a:p>
          <a:p>
            <a:pPr>
              <a:lnSpc>
                <a:spcPct val="100000"/>
              </a:lnSpc>
            </a:pPr>
            <a:r>
              <a:rPr lang="fr-FR" dirty="0"/>
              <a:t>Le taux de mortalité infantile, moins de 5 ans a chuté. Il est passé de </a:t>
            </a:r>
            <a:r>
              <a:rPr lang="fr-FR" b="1" dirty="0"/>
              <a:t>55</a:t>
            </a:r>
            <a:r>
              <a:rPr lang="fr-FR" dirty="0"/>
              <a:t> pour 1000 en 2014 à </a:t>
            </a:r>
            <a:r>
              <a:rPr lang="fr-FR" b="1" dirty="0"/>
              <a:t>42</a:t>
            </a:r>
            <a:r>
              <a:rPr lang="fr-FR" dirty="0"/>
              <a:t>  pour 1000 en 2020</a:t>
            </a:r>
          </a:p>
          <a:p>
            <a:pPr marL="0" indent="0">
              <a:buNone/>
            </a:pPr>
            <a:r>
              <a:rPr lang="fr-FR" sz="2400" b="1" dirty="0"/>
              <a:t>Recommandations</a:t>
            </a:r>
          </a:p>
          <a:p>
            <a:pPr>
              <a:lnSpc>
                <a:spcPct val="100000"/>
              </a:lnSpc>
            </a:pPr>
            <a:r>
              <a:rPr lang="fr-FR" dirty="0"/>
              <a:t>Encourager les autres pays à mettre en place les leçons apprises sur l’expérience de l’introduction du Congo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FBAA408-6E40-8F42-8957-4C66E53FC9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4E256F-C989-9D45-9136-B62EA99AC904}" type="slidenum">
              <a:rPr lang="en-GB" smtClean="0"/>
              <a:pPr/>
              <a:t>5</a:t>
            </a:fld>
            <a:endParaRPr lang="en-GB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772B83FB-04D6-4B2B-C440-0FF8931552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-11113"/>
            <a:ext cx="10515600" cy="1120776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z="4800" dirty="0"/>
              <a:t>4. Leçons</a:t>
            </a:r>
            <a:r>
              <a:rPr lang="en-US" sz="4800" dirty="0"/>
              <a:t> apprises et </a:t>
            </a:r>
            <a:r>
              <a:rPr lang="fr-FR" sz="4800" dirty="0"/>
              <a:t>recommandations</a:t>
            </a:r>
          </a:p>
        </p:txBody>
      </p:sp>
    </p:spTree>
    <p:extLst>
      <p:ext uri="{BB962C8B-B14F-4D97-AF65-F5344CB8AC3E}">
        <p14:creationId xmlns:p14="http://schemas.microsoft.com/office/powerpoint/2010/main" val="203275866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62AD61A-D4EB-3CFE-ED22-6831811FF6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8A4626-453D-4943-B479-D8E5B3B92767}" type="slidenum">
              <a:rPr lang="en-GB" smtClean="0"/>
              <a:t>6</a:t>
            </a:fld>
            <a:endParaRPr lang="en-GB"/>
          </a:p>
        </p:txBody>
      </p:sp>
      <p:pic>
        <p:nvPicPr>
          <p:cNvPr id="3" name="Picture 22207">
            <a:extLst>
              <a:ext uri="{FF2B5EF4-FFF2-40B4-BE49-F238E27FC236}">
                <a16:creationId xmlns:a16="http://schemas.microsoft.com/office/drawing/2014/main" id="{D1E53E74-8889-1317-881A-A2071726F90C}"/>
              </a:ext>
            </a:extLst>
          </p:cNvPr>
          <p:cNvPicPr>
            <a:picLocks noGrp="1" noChangeAspect="1"/>
          </p:cNvPicPr>
          <p:nvPr>
            <p:ph type="pic" idx="13"/>
          </p:nvPr>
        </p:nvPicPr>
        <p:blipFill>
          <a:blip r:embed="rId2" cstate="print"/>
          <a:srcRect t="1042" b="1042"/>
          <a:stretch>
            <a:fillRect/>
          </a:stretch>
        </p:blipFill>
        <p:spPr bwMode="auto"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586055533"/>
      </p:ext>
    </p:extLst>
  </p:cSld>
  <p:clrMapOvr>
    <a:masterClrMapping/>
  </p:clrMapOvr>
</p:sld>
</file>

<file path=ppt/theme/theme1.xml><?xml version="1.0" encoding="utf-8"?>
<a:theme xmlns:a="http://schemas.openxmlformats.org/drawingml/2006/main" name="2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A4B5CC9EDF221409618B2DF695DB40D" ma:contentTypeVersion="18" ma:contentTypeDescription="Create a new document." ma:contentTypeScope="" ma:versionID="30f1c54b7ce6f8c87a0b9d34cb992982">
  <xsd:schema xmlns:xsd="http://www.w3.org/2001/XMLSchema" xmlns:xs="http://www.w3.org/2001/XMLSchema" xmlns:p="http://schemas.microsoft.com/office/2006/metadata/properties" xmlns:ns2="9538e8e8-37da-4099-8b53-4520a2e56b40" xmlns:ns3="9293c628-f351-476b-bac4-4ac2b9a0ab84" targetNamespace="http://schemas.microsoft.com/office/2006/metadata/properties" ma:root="true" ma:fieldsID="2aa6c65805fe350010fa4cf46e56e689" ns2:_="" ns3:_="">
    <xsd:import namespace="9538e8e8-37da-4099-8b53-4520a2e56b40"/>
    <xsd:import namespace="9293c628-f351-476b-bac4-4ac2b9a0ab84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Location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538e8e8-37da-4099-8b53-4520a2e56b4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KeyPoints" ma:index="11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2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9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21" nillable="true" ma:taxonomy="true" ma:internalName="lcf76f155ced4ddcb4097134ff3c332f" ma:taxonomyFieldName="MediaServiceImageTags" ma:displayName="Image Tags" ma:readOnly="false" ma:fieldId="{5cf76f15-5ced-4ddc-b409-7134ff3c332f}" ma:taxonomyMulti="true" ma:sspId="aa4eac88-8ae6-4a96-90c7-97bc93c844ef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3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Location" ma:index="24" nillable="true" ma:displayName="Location" ma:indexed="true" ma:internalName="MediaServiceLocation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293c628-f351-476b-bac4-4ac2b9a0ab84" elementFormDefault="qualified">
    <xsd:import namespace="http://schemas.microsoft.com/office/2006/documentManagement/types"/>
    <xsd:import namespace="http://schemas.microsoft.com/office/infopath/2007/PartnerControls"/>
    <xsd:element name="SharedWithUsers" ma:index="17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2" nillable="true" ma:displayName="Taxonomy Catch All Column" ma:hidden="true" ma:list="{fd81e0e0-83b1-40b3-a78c-514a3eb937cf}" ma:internalName="TaxCatchAll" ma:showField="CatchAllData" ma:web="9293c628-f351-476b-bac4-4ac2b9a0ab8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9293c628-f351-476b-bac4-4ac2b9a0ab84" xsi:nil="true"/>
    <lcf76f155ced4ddcb4097134ff3c332f xmlns="9538e8e8-37da-4099-8b53-4520a2e56b4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28FD5832-EA3F-4DBF-B55F-9B9689A04895}">
  <ds:schemaRefs>
    <ds:schemaRef ds:uri="9293c628-f351-476b-bac4-4ac2b9a0ab84"/>
    <ds:schemaRef ds:uri="9538e8e8-37da-4099-8b53-4520a2e56b40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2.xml><?xml version="1.0" encoding="utf-8"?>
<ds:datastoreItem xmlns:ds="http://schemas.openxmlformats.org/officeDocument/2006/customXml" ds:itemID="{BA74C412-F661-4247-BD0F-D4BB45099BFC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08FECBF0-5432-434A-86E8-D94E075E4CD9}">
  <ds:schemaRefs>
    <ds:schemaRef ds:uri="http://purl.org/dc/terms/"/>
    <ds:schemaRef ds:uri="http://schemas.microsoft.com/office/2006/documentManagement/types"/>
    <ds:schemaRef ds:uri="http://schemas.openxmlformats.org/package/2006/metadata/core-properties"/>
    <ds:schemaRef ds:uri="http://purl.org/dc/dcmitype/"/>
    <ds:schemaRef ds:uri="http://purl.org/dc/elements/1.1/"/>
    <ds:schemaRef ds:uri="9538e8e8-37da-4099-8b53-4520a2e56b40"/>
    <ds:schemaRef ds:uri="http://schemas.microsoft.com/office/2006/metadata/properties"/>
    <ds:schemaRef ds:uri="http://schemas.microsoft.com/office/infopath/2007/PartnerControls"/>
    <ds:schemaRef ds:uri="9293c628-f351-476b-bac4-4ac2b9a0ab84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2511</TotalTime>
  <Words>617</Words>
  <Application>Microsoft Office PowerPoint</Application>
  <PresentationFormat>Widescreen</PresentationFormat>
  <Paragraphs>57</Paragraphs>
  <Slides>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6</vt:i4>
      </vt:variant>
    </vt:vector>
  </HeadingPairs>
  <TitlesOfParts>
    <vt:vector size="17" baseType="lpstr">
      <vt:lpstr>Aptos</vt:lpstr>
      <vt:lpstr>Aptos Display</vt:lpstr>
      <vt:lpstr>Arial</vt:lpstr>
      <vt:lpstr>Calibri</vt:lpstr>
      <vt:lpstr>Franklin Gothic Medium Cond</vt:lpstr>
      <vt:lpstr>Poppins</vt:lpstr>
      <vt:lpstr>Roboto Condensed</vt:lpstr>
      <vt:lpstr>Roboto Medium</vt:lpstr>
      <vt:lpstr>2_Office Theme</vt:lpstr>
      <vt:lpstr>Office Theme</vt:lpstr>
      <vt:lpstr>Office Theme</vt:lpstr>
      <vt:lpstr>REUNION DES DIRECTEURS DU PROGRAMME ELARGI DE VACCINATION DE L’AFRIQUE CENTRALE, KINSHASA, 2024</vt:lpstr>
      <vt:lpstr>Pourquoi la thématique du panel</vt:lpstr>
      <vt:lpstr>Qu’est ce le pays a fait dans la thématique</vt:lpstr>
      <vt:lpstr>3. Points forts et Points à améliorer</vt:lpstr>
      <vt:lpstr>4. Leçons apprises et recommandations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Sarah Churchill</dc:creator>
  <cp:lastModifiedBy>Benedict Nguimbis</cp:lastModifiedBy>
  <cp:revision>45</cp:revision>
  <cp:lastPrinted>2021-06-16T07:59:44Z</cp:lastPrinted>
  <dcterms:created xsi:type="dcterms:W3CDTF">2021-01-13T12:09:36Z</dcterms:created>
  <dcterms:modified xsi:type="dcterms:W3CDTF">2024-09-10T11:35:38Z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0x0101005A4B5CC9EDF221409618B2DF695DB40D</vt:lpwstr>
  </property>
  <property fmtid="{D5CDD505-2E9C-101B-9397-08002B2CF9AE}" pid="3" name="MediaServiceImageTags">
    <vt:lpwstr/>
  </property>
</Properties>
</file>