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712" r:id="rId4"/>
    <p:sldMasterId id="2147483752" r:id="rId5"/>
    <p:sldMasterId id="2147483815" r:id="rId6"/>
  </p:sldMasterIdLst>
  <p:notesMasterIdLst>
    <p:notesMasterId r:id="rId14"/>
  </p:notesMasterIdLst>
  <p:handoutMasterIdLst>
    <p:handoutMasterId r:id="rId15"/>
  </p:handoutMasterIdLst>
  <p:sldIdLst>
    <p:sldId id="2140919223" r:id="rId7"/>
    <p:sldId id="2140919224" r:id="rId8"/>
    <p:sldId id="2140919217" r:id="rId9"/>
    <p:sldId id="2140919218" r:id="rId10"/>
    <p:sldId id="2140919219" r:id="rId11"/>
    <p:sldId id="2140919220" r:id="rId12"/>
    <p:sldId id="2140919222" r:id="rId13"/>
  </p:sldIdLst>
  <p:sldSz cx="12192000" cy="6858000"/>
  <p:notesSz cx="6808788" cy="9940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CERNUSCHI, Tania" initials="CT" lastIdx="6" clrIdx="6"/>
  <p:cmAuthor id="1" name="James Wicken" initials="JW" lastIdx="6" clrIdx="0"/>
  <p:cmAuthor id="8" name="SATOULOU-MALEYO, Alexis" initials="SMA" lastIdx="2" clrIdx="7"/>
  <p:cmAuthor id="2" name="LINDSTRAND, Ann" initials="LA" lastIdx="2" clrIdx="1"/>
  <p:cmAuthor id="3" name="Gabriela Guizzo Dri" initials="GGD" lastIdx="1" clrIdx="2"/>
  <p:cmAuthor id="4" name="FIHMAN, Johanna" initials="FJ" lastIdx="19" clrIdx="3"/>
  <p:cmAuthor id="5" name="Sarah Churchill" initials="SC" lastIdx="1" clrIdx="4"/>
  <p:cmAuthor id="6" name="PETU, Amos" initials="PA" lastIdx="14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2D5497"/>
    <a:srgbClr val="86B0D6"/>
    <a:srgbClr val="46B1E1"/>
    <a:srgbClr val="1BA6E2"/>
    <a:srgbClr val="89C27F"/>
    <a:srgbClr val="EFD068"/>
    <a:srgbClr val="F09F50"/>
    <a:srgbClr val="939BA0"/>
    <a:srgbClr val="0015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423ED7-682D-5749-A915-EDB0CAF2C75F}" v="116" dt="2024-08-13T14:56:36.9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79"/>
    <p:restoredTop sz="94802"/>
  </p:normalViewPr>
  <p:slideViewPr>
    <p:cSldViewPr snapToGrid="0">
      <p:cViewPr varScale="1">
        <p:scale>
          <a:sx n="62" d="100"/>
          <a:sy n="62" d="100"/>
        </p:scale>
        <p:origin x="116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5400" y="20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2C1975-F537-6D4F-BE1E-6D3F4D25E4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>
              <a:latin typeface="Poppins" pitchFamily="2" charset="77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BEE9CF-1C64-4A45-A832-FEAE0B5FC02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51162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C69CF0-9A8F-274F-A420-A2894E06776A}" type="datetimeFigureOut">
              <a:rPr lang="en-GB" smtClean="0">
                <a:latin typeface="Poppins" pitchFamily="2" charset="77"/>
              </a:rPr>
              <a:t>05/09/2024</a:t>
            </a:fld>
            <a:endParaRPr lang="en-GB">
              <a:latin typeface="Poppins" pitchFamily="2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A98E4F-8A53-DE45-B598-7BAE9CBF83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245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>
              <a:latin typeface="Poppins" pitchFamily="2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050360-A87C-3047-A173-93C77603D8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6038" y="9442450"/>
            <a:ext cx="2951162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0C9F89-EB98-A14C-8855-3AFC837FA108}" type="slidenum">
              <a:rPr lang="en-GB" smtClean="0">
                <a:latin typeface="Poppins" pitchFamily="2" charset="77"/>
              </a:rPr>
              <a:t>‹N°›</a:t>
            </a:fld>
            <a:endParaRPr lang="en-GB">
              <a:latin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26132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Poppins" pitchFamily="2" charset="77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Poppins" pitchFamily="2" charset="77"/>
              </a:defRPr>
            </a:lvl1pPr>
          </a:lstStyle>
          <a:p>
            <a:fld id="{1BDF4259-8881-0B4B-B5B2-2CAD66ECCB7D}" type="datetimeFigureOut">
              <a:rPr lang="en-GB" smtClean="0"/>
              <a:pPr/>
              <a:t>05/09/2024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Poppins" pitchFamily="2" charset="77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Poppins" pitchFamily="2" charset="77"/>
              </a:defRPr>
            </a:lvl1pPr>
          </a:lstStyle>
          <a:p>
            <a:fld id="{4507A8B9-93E1-2A43-9724-1E12D8E51A3F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421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Poppins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Poppins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Poppins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Poppins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Poppins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71D374-7CC4-E981-034B-027A0902AD25}"/>
              </a:ext>
            </a:extLst>
          </p:cNvPr>
          <p:cNvSpPr/>
          <p:nvPr userDrawn="1"/>
        </p:nvSpPr>
        <p:spPr>
          <a:xfrm>
            <a:off x="-50066" y="-19739"/>
            <a:ext cx="2528797" cy="6897478"/>
          </a:xfrm>
          <a:prstGeom prst="rect">
            <a:avLst/>
          </a:prstGeom>
          <a:gradFill flip="none" rotWithShape="1">
            <a:gsLst>
              <a:gs pos="87000">
                <a:schemeClr val="bg1">
                  <a:lumMod val="97000"/>
                  <a:lumOff val="3000"/>
                </a:schemeClr>
              </a:gs>
              <a:gs pos="100000">
                <a:srgbClr val="336C9C"/>
              </a:gs>
              <a:gs pos="99000">
                <a:srgbClr val="2B527F"/>
              </a:gs>
              <a:gs pos="0">
                <a:srgbClr val="3A85B9"/>
              </a:gs>
              <a:gs pos="61000">
                <a:srgbClr val="2B527F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1002A-CC3E-18E0-7DF5-D760A39BF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CD142-D704-4EEE-2B49-344750965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4626-453D-4943-B479-D8E5B3B92767}" type="slidenum">
              <a:rPr lang="en-GB" smtClean="0"/>
              <a:t>‹N°›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2FD01F-F0DF-FB5B-1241-B7D7617EE2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78731" y="805326"/>
            <a:ext cx="8760438" cy="2269939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>
                <a:solidFill>
                  <a:schemeClr val="accent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en-US" dirty="0"/>
              <a:t>REUNION DES DIRECTEURS DU PROGRAMME ELARGI DE VACCINATION DE L’AFRIQUE CENTRALE, KINSHASA, 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F6F0EE-03DC-DE1D-9519-7C3BBC2E3A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78731" y="3292840"/>
            <a:ext cx="9144000" cy="2546805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2D5497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Session:</a:t>
            </a:r>
          </a:p>
          <a:p>
            <a:r>
              <a:rPr lang="fr-FR" dirty="0"/>
              <a:t>Pays: </a:t>
            </a:r>
          </a:p>
          <a:p>
            <a:r>
              <a:rPr lang="fr-FR" dirty="0"/>
              <a:t>Présentateur : </a:t>
            </a:r>
          </a:p>
          <a:p>
            <a:r>
              <a:rPr lang="fr-FR" dirty="0"/>
              <a:t>Date: </a:t>
            </a:r>
          </a:p>
        </p:txBody>
      </p:sp>
      <p:pic>
        <p:nvPicPr>
          <p:cNvPr id="11" name="Picture 10" descr="A logo with text on it&#10;&#10;Description automatically generated">
            <a:extLst>
              <a:ext uri="{FF2B5EF4-FFF2-40B4-BE49-F238E27FC236}">
                <a16:creationId xmlns:a16="http://schemas.microsoft.com/office/drawing/2014/main" id="{F4739959-D8C1-6B00-FB07-1F51AC606C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496" y="5389675"/>
            <a:ext cx="2328862" cy="963571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035FABF-6939-C622-48BC-C7845115276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2478731" y="6052674"/>
            <a:ext cx="9144000" cy="515153"/>
          </a:xfrm>
        </p:spPr>
        <p:txBody>
          <a:bodyPr>
            <a:normAutofit/>
          </a:bodyPr>
          <a:lstStyle>
            <a:lvl1pPr marL="0" indent="0">
              <a:buNone/>
              <a:defRPr sz="1300" b="1" i="1">
                <a:solidFill>
                  <a:srgbClr val="C00000"/>
                </a:solidFill>
                <a:latin typeface="Aptos" panose="020B0004020202020204" pitchFamily="34" charset="0"/>
                <a:ea typeface="Roboto Condensed" panose="02000000000000000000" pitchFamily="2" charset="0"/>
                <a:cs typeface="Poppi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Envoyer</a:t>
            </a:r>
            <a:r>
              <a:rPr lang="en-GB" dirty="0"/>
              <a:t> la </a:t>
            </a:r>
            <a:r>
              <a:rPr lang="en-GB" dirty="0" err="1"/>
              <a:t>présentation</a:t>
            </a:r>
            <a:r>
              <a:rPr lang="en-GB" dirty="0"/>
              <a:t> </a:t>
            </a:r>
            <a:r>
              <a:rPr lang="en-GB" dirty="0" err="1"/>
              <a:t>avant</a:t>
            </a:r>
            <a:r>
              <a:rPr lang="en-GB" dirty="0"/>
              <a:t> le 30 </a:t>
            </a:r>
            <a:r>
              <a:rPr lang="en-GB" dirty="0" err="1"/>
              <a:t>août</a:t>
            </a:r>
            <a:r>
              <a:rPr lang="en-GB" dirty="0"/>
              <a:t> 2024 à mail du </a:t>
            </a:r>
            <a:r>
              <a:rPr lang="en-GB" dirty="0" err="1"/>
              <a:t>secrétariat@who.int</a:t>
            </a:r>
            <a:r>
              <a:rPr lang="en-GB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C0B0AF-43DA-6A32-37FF-D76DE1D97B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2478731" y="0"/>
            <a:ext cx="12575739" cy="6877739"/>
          </a:xfrm>
          <a:prstGeom prst="rect">
            <a:avLst/>
          </a:prstGeom>
          <a:effectLst>
            <a:outerShdw dist="50800" dir="300000" sx="1000" sy="1000" algn="ctr" rotWithShape="0">
              <a:schemeClr val="tx1"/>
            </a:outerShdw>
            <a:reflection endPos="0" dist="50800" dir="5400000" sy="-100000" algn="bl" rotWithShape="0"/>
          </a:effectLst>
        </p:spPr>
      </p:pic>
      <p:pic>
        <p:nvPicPr>
          <p:cNvPr id="4" name="Picture 3" descr="A black and white map&#10;&#10;Description automatically generated">
            <a:extLst>
              <a:ext uri="{FF2B5EF4-FFF2-40B4-BE49-F238E27FC236}">
                <a16:creationId xmlns:a16="http://schemas.microsoft.com/office/drawing/2014/main" id="{A0C5799D-4916-AA3C-C0A0-11B357035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9036" r="13438"/>
          <a:stretch/>
        </p:blipFill>
        <p:spPr>
          <a:xfrm>
            <a:off x="41103" y="124906"/>
            <a:ext cx="1823455" cy="2950359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703552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>
              <a:defRPr sz="6000" b="1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1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fld id="{2D4E256F-C989-9D45-9136-B62EA99AC904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942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="1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1pPr>
            <a:lvl2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2pPr>
            <a:lvl3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3pPr>
            <a:lvl4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4pPr>
            <a:lvl5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1pPr>
            <a:lvl2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2pPr>
            <a:lvl3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3pPr>
            <a:lvl4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4pPr>
            <a:lvl5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fld id="{2D4E256F-C989-9D45-9136-B62EA99AC904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2137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668337"/>
            <a:ext cx="10515600" cy="1022351"/>
          </a:xfrm>
        </p:spPr>
        <p:txBody>
          <a:bodyPr>
            <a:normAutofit/>
          </a:bodyPr>
          <a:lstStyle>
            <a:lvl1pPr>
              <a:defRPr sz="3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1pPr>
            <a:lvl2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2pPr>
            <a:lvl3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3pPr>
            <a:lvl4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4pPr>
            <a:lvl5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1pPr>
            <a:lvl2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2pPr>
            <a:lvl3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3pPr>
            <a:lvl4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4pPr>
            <a:lvl5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fld id="{2D4E256F-C989-9D45-9136-B62EA99AC904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695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30017"/>
            <a:ext cx="10515600" cy="1325563"/>
          </a:xfrm>
        </p:spPr>
        <p:txBody>
          <a:bodyPr>
            <a:normAutofit/>
          </a:bodyPr>
          <a:lstStyle>
            <a:lvl1pPr>
              <a:defRPr sz="3600" b="1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fld id="{2D4E256F-C989-9D45-9136-B62EA99AC904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777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6611" y="727023"/>
            <a:ext cx="3932237" cy="16002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>
            <a:normAutofit/>
          </a:bodyPr>
          <a:lstStyle>
            <a:lvl1pPr>
              <a:defRPr sz="3200" b="1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600"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1pPr>
            <a:lvl2pPr>
              <a:defRPr sz="2400"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2pPr>
            <a:lvl3pPr>
              <a:defRPr sz="2300"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3pPr>
            <a:lvl4pPr>
              <a:defRPr sz="2200"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4pPr>
            <a:lvl5pPr>
              <a:defRPr sz="2100"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12" y="2327223"/>
            <a:ext cx="3932237" cy="381158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200"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fld id="{2D4E256F-C989-9D45-9136-B62EA99AC904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035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6611" y="695146"/>
            <a:ext cx="3932237" cy="16002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>
            <a:normAutofit/>
          </a:bodyPr>
          <a:lstStyle>
            <a:lvl1pPr>
              <a:defRPr lang="en-GB" sz="3200" b="1" i="0" kern="1200" dirty="0" smtClean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2600"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12" y="2351266"/>
            <a:ext cx="3932237" cy="381158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fld id="{2D4E256F-C989-9D45-9136-B62EA99AC904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6514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1pPr>
            <a:lvl2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2pPr>
            <a:lvl3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3pPr>
            <a:lvl4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4pPr>
            <a:lvl5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fld id="{2D4E256F-C989-9D45-9136-B62EA99AC904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805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23081"/>
            <a:ext cx="2628900" cy="5811838"/>
          </a:xfrm>
        </p:spPr>
        <p:txBody>
          <a:bodyPr vert="eaVert"/>
          <a:lstStyle>
            <a:lvl1pPr>
              <a:defRPr b="1" i="0">
                <a:latin typeface="Roboto Condensed" panose="02000000000000000000" pitchFamily="2" charset="0"/>
                <a:ea typeface="Roboto Condensed" panose="02000000000000000000" pitchFamily="2" charset="0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523081"/>
            <a:ext cx="7734300" cy="5653882"/>
          </a:xfrm>
        </p:spPr>
        <p:txBody>
          <a:bodyPr vert="eaVert"/>
          <a:lstStyle>
            <a:lvl1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Poppins" pitchFamily="2" charset="77"/>
              </a:defRPr>
            </a:lvl1pPr>
            <a:lvl2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Poppins" pitchFamily="2" charset="77"/>
              </a:defRPr>
            </a:lvl2pPr>
            <a:lvl3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Poppins" pitchFamily="2" charset="77"/>
              </a:defRPr>
            </a:lvl3pPr>
            <a:lvl4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Poppins" pitchFamily="2" charset="77"/>
              </a:defRPr>
            </a:lvl4pPr>
            <a:lvl5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fld id="{2D4E256F-C989-9D45-9136-B62EA99AC904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479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130F5-EAB4-243D-D9D5-A78AC99A1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1AB041-3FEB-0DA6-F596-3460978EEB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748BC-4C0B-E7FA-09F0-839880A1D2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E256F-C989-9D45-9136-B62EA99AC904}" type="slidenum">
              <a:rPr lang="en-GB" smtClean="0"/>
              <a:pPr/>
              <a:t>‹N°›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 1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-13252"/>
            <a:ext cx="10515600" cy="1124630"/>
          </a:xfrm>
        </p:spPr>
        <p:txBody>
          <a:bodyPr>
            <a:normAutofit/>
          </a:bodyPr>
          <a:lstStyle>
            <a:lvl1pPr>
              <a:defRPr sz="3600" b="1" i="0">
                <a:solidFill>
                  <a:srgbClr val="4472C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TITRE DIAPO 1 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84243"/>
            <a:ext cx="10515600" cy="4750776"/>
          </a:xfrm>
        </p:spPr>
        <p:txBody>
          <a:bodyPr/>
          <a:lstStyle>
            <a:lvl1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1pPr>
            <a:lvl2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2pPr>
            <a:lvl3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3pPr>
            <a:lvl4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4pPr>
            <a:lvl5pPr marL="1828800" indent="0">
              <a:buNone/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 err="1"/>
              <a:t>Pourquoi</a:t>
            </a:r>
            <a:r>
              <a:rPr lang="en-US" dirty="0"/>
              <a:t> la </a:t>
            </a:r>
            <a:r>
              <a:rPr lang="en-US" dirty="0" err="1"/>
              <a:t>thématique</a:t>
            </a:r>
            <a:r>
              <a:rPr lang="en-US" dirty="0"/>
              <a:t> du panel (</a:t>
            </a:r>
            <a:r>
              <a:rPr lang="en-US" dirty="0" err="1"/>
              <a:t>exemple</a:t>
            </a:r>
            <a:r>
              <a:rPr lang="en-US" dirty="0"/>
              <a:t> : </a:t>
            </a:r>
            <a:r>
              <a:rPr lang="en-US" dirty="0" err="1"/>
              <a:t>pourquoi</a:t>
            </a:r>
            <a:r>
              <a:rPr lang="en-US" dirty="0"/>
              <a:t> </a:t>
            </a:r>
            <a:r>
              <a:rPr lang="en-US" dirty="0" err="1"/>
              <a:t>mettre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place des </a:t>
            </a:r>
            <a:r>
              <a:rPr lang="en-US" dirty="0" err="1"/>
              <a:t>organes</a:t>
            </a:r>
            <a:r>
              <a:rPr lang="en-US" dirty="0"/>
              <a:t> de coordination de </a:t>
            </a:r>
            <a:r>
              <a:rPr lang="en-US" dirty="0" err="1"/>
              <a:t>l’introduction</a:t>
            </a:r>
            <a:r>
              <a:rPr lang="en-US" dirty="0"/>
              <a:t> du </a:t>
            </a:r>
            <a:r>
              <a:rPr lang="en-US" dirty="0" err="1"/>
              <a:t>vaccin</a:t>
            </a:r>
            <a:r>
              <a:rPr lang="en-US" dirty="0"/>
              <a:t> au </a:t>
            </a:r>
            <a:r>
              <a:rPr lang="en-US" dirty="0" err="1"/>
              <a:t>niveau</a:t>
            </a:r>
            <a:r>
              <a:rPr lang="en-US" dirty="0"/>
              <a:t> national et sous-national ?) </a:t>
            </a:r>
            <a:r>
              <a:rPr lang="en-GB" dirty="0"/>
              <a:t> 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br>
              <a:rPr lang="en-US" dirty="0"/>
            </a:b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fld id="{2D4E256F-C989-9D45-9136-B62EA99AC904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708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 2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568"/>
            <a:ext cx="10515600" cy="1121062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i="0" kern="1200" dirty="0">
                <a:solidFill>
                  <a:srgbClr val="4472C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TITRE DIAPO 2 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57739"/>
            <a:ext cx="10515600" cy="4748252"/>
          </a:xfrm>
        </p:spPr>
        <p:txBody>
          <a:bodyPr/>
          <a:lstStyle>
            <a:lvl1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1pPr>
            <a:lvl2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2pPr>
            <a:lvl3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3pPr>
            <a:lvl4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4pPr>
            <a:lvl5pPr marL="1828800" indent="0">
              <a:buNone/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 err="1"/>
              <a:t>Qu’est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que le pays a fait dans la </a:t>
            </a:r>
            <a:r>
              <a:rPr lang="en-US" dirty="0" err="1"/>
              <a:t>thématique</a:t>
            </a:r>
            <a:r>
              <a:rPr lang="en-US" dirty="0"/>
              <a:t> ?</a:t>
            </a:r>
            <a:endParaRPr lang="en-GB" dirty="0"/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br>
              <a:rPr lang="en-US" dirty="0"/>
            </a:b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fld id="{2D4E256F-C989-9D45-9136-B62EA99AC904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4235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 3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0"/>
            <a:ext cx="10515600" cy="1121062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i="0" kern="1200" dirty="0">
                <a:solidFill>
                  <a:srgbClr val="4472C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TITRE DIAPO 3 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44487"/>
            <a:ext cx="10515600" cy="4761504"/>
          </a:xfrm>
        </p:spPr>
        <p:txBody>
          <a:bodyPr/>
          <a:lstStyle>
            <a:lvl1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1pPr>
            <a:lvl2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2pPr>
            <a:lvl3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3pPr>
            <a:lvl4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4pPr>
            <a:lvl5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 err="1"/>
              <a:t>Qu’est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qui a bien </a:t>
            </a:r>
            <a:r>
              <a:rPr lang="en-US" dirty="0" err="1"/>
              <a:t>marché</a:t>
            </a:r>
            <a:r>
              <a:rPr lang="en-US" dirty="0"/>
              <a:t> et </a:t>
            </a:r>
            <a:r>
              <a:rPr lang="en-US" dirty="0" err="1"/>
              <a:t>qu’est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qui </a:t>
            </a:r>
            <a:r>
              <a:rPr lang="en-US" dirty="0" err="1"/>
              <a:t>nécessiterait</a:t>
            </a:r>
            <a:r>
              <a:rPr lang="en-US" dirty="0"/>
              <a:t> d’être </a:t>
            </a:r>
            <a:r>
              <a:rPr lang="en-US" dirty="0" err="1"/>
              <a:t>amélioré</a:t>
            </a:r>
            <a:r>
              <a:rPr lang="en-US" dirty="0"/>
              <a:t> </a:t>
            </a:r>
            <a:r>
              <a:rPr lang="en-GB" dirty="0"/>
              <a:t>?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4"/>
            <a:endParaRPr lang="en-GB" dirty="0"/>
          </a:p>
          <a:p>
            <a:pPr lvl="4"/>
            <a:br>
              <a:rPr lang="en-US" dirty="0"/>
            </a:b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fld id="{2D4E256F-C989-9D45-9136-B62EA99AC904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086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 4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-10946"/>
            <a:ext cx="10515600" cy="1121062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i="0" kern="1200" dirty="0">
                <a:solidFill>
                  <a:srgbClr val="4472C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TITRE DIAPO 4 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338470"/>
            <a:ext cx="10515600" cy="4853007"/>
          </a:xfrm>
        </p:spPr>
        <p:txBody>
          <a:bodyPr/>
          <a:lstStyle>
            <a:lvl1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1pPr>
            <a:lvl2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2pPr>
            <a:lvl3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3pPr>
            <a:lvl4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4pPr>
            <a:lvl5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 err="1"/>
              <a:t>Quelles</a:t>
            </a:r>
            <a:r>
              <a:rPr lang="en-GB" dirty="0"/>
              <a:t> </a:t>
            </a:r>
            <a:r>
              <a:rPr lang="en-GB" dirty="0" err="1"/>
              <a:t>leçons</a:t>
            </a:r>
            <a:r>
              <a:rPr lang="en-GB" dirty="0"/>
              <a:t> </a:t>
            </a:r>
            <a:r>
              <a:rPr lang="en-GB" dirty="0" err="1"/>
              <a:t>tirées</a:t>
            </a:r>
            <a:r>
              <a:rPr lang="en-GB" dirty="0"/>
              <a:t> de </a:t>
            </a:r>
            <a:r>
              <a:rPr lang="en-GB" dirty="0" err="1"/>
              <a:t>l’expérience</a:t>
            </a:r>
            <a:r>
              <a:rPr lang="en-GB" dirty="0"/>
              <a:t> et </a:t>
            </a:r>
            <a:r>
              <a:rPr lang="en-GB" dirty="0" err="1"/>
              <a:t>quelles</a:t>
            </a:r>
            <a:r>
              <a:rPr lang="en-GB" dirty="0"/>
              <a:t> </a:t>
            </a:r>
            <a:r>
              <a:rPr lang="en-GB" dirty="0" err="1"/>
              <a:t>recommandations</a:t>
            </a:r>
            <a:r>
              <a:rPr lang="en-GB" dirty="0"/>
              <a:t> aux </a:t>
            </a:r>
            <a:r>
              <a:rPr lang="en-GB" dirty="0" err="1"/>
              <a:t>autres</a:t>
            </a:r>
            <a:r>
              <a:rPr lang="en-GB" dirty="0"/>
              <a:t> pays ? 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4"/>
            <a:endParaRPr lang="en-GB" dirty="0"/>
          </a:p>
          <a:p>
            <a:pPr lvl="4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fld id="{2D4E256F-C989-9D45-9136-B62EA99AC904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926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merciements_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1002A-CC3E-18E0-7DF5-D760A39BF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CD142-D704-4EEE-2B49-344750965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4626-453D-4943-B479-D8E5B3B92767}" type="slidenum">
              <a:rPr lang="en-GB" smtClean="0"/>
              <a:t>‹N°›</a:t>
            </a:fld>
            <a:endParaRPr lang="en-GB"/>
          </a:p>
        </p:txBody>
      </p:sp>
      <p:pic>
        <p:nvPicPr>
          <p:cNvPr id="11" name="Picture 10" descr="A logo with text on it&#10;&#10;Description automatically generated">
            <a:extLst>
              <a:ext uri="{FF2B5EF4-FFF2-40B4-BE49-F238E27FC236}">
                <a16:creationId xmlns:a16="http://schemas.microsoft.com/office/drawing/2014/main" id="{F4739959-D8C1-6B00-FB07-1F51AC606C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496" y="5389675"/>
            <a:ext cx="2328862" cy="9635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52F700-2BFA-0643-2020-0B0DDDD9ECED}"/>
              </a:ext>
            </a:extLst>
          </p:cNvPr>
          <p:cNvSpPr/>
          <p:nvPr userDrawn="1"/>
        </p:nvSpPr>
        <p:spPr>
          <a:xfrm>
            <a:off x="-64059" y="-16774"/>
            <a:ext cx="2814270" cy="6874773"/>
          </a:xfrm>
          <a:prstGeom prst="rect">
            <a:avLst/>
          </a:prstGeom>
          <a:solidFill>
            <a:srgbClr val="86B0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Internet outline">
            <a:extLst>
              <a:ext uri="{FF2B5EF4-FFF2-40B4-BE49-F238E27FC236}">
                <a16:creationId xmlns:a16="http://schemas.microsoft.com/office/drawing/2014/main" id="{731144FE-A1BE-179B-B04C-78673B39A0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68940" y="5389675"/>
            <a:ext cx="278934" cy="27893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273C81E-D3D5-AC29-DCCF-C8E9A46BA357}"/>
              </a:ext>
            </a:extLst>
          </p:cNvPr>
          <p:cNvSpPr txBox="1">
            <a:spLocks/>
          </p:cNvSpPr>
          <p:nvPr userDrawn="1"/>
        </p:nvSpPr>
        <p:spPr>
          <a:xfrm>
            <a:off x="9123696" y="5389675"/>
            <a:ext cx="3068304" cy="2789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400" b="1" i="0" kern="1200">
                <a:solidFill>
                  <a:schemeClr val="accent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1pPr>
          </a:lstStyle>
          <a:p>
            <a:r>
              <a:rPr lang="en-US" sz="900" dirty="0"/>
              <a:t>https://who-</a:t>
            </a:r>
            <a:r>
              <a:rPr lang="en-US" sz="900" dirty="0" err="1"/>
              <a:t>ist</a:t>
            </a:r>
            <a:r>
              <a:rPr lang="en-US" sz="900" dirty="0"/>
              <a:t>-</a:t>
            </a:r>
            <a:r>
              <a:rPr lang="en-US" sz="900" dirty="0" err="1"/>
              <a:t>ca.github.io</a:t>
            </a:r>
            <a:r>
              <a:rPr lang="en-US" sz="900" dirty="0"/>
              <a:t>/Reunion-</a:t>
            </a:r>
            <a:r>
              <a:rPr lang="en-US" sz="900" dirty="0" err="1"/>
              <a:t>Annuelle</a:t>
            </a:r>
            <a:r>
              <a:rPr lang="en-US" sz="900" dirty="0"/>
              <a:t>-PEV/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9A37D3D-7502-4E79-F882-A09B1EB5766B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9045053" y="0"/>
            <a:ext cx="3068305" cy="2422762"/>
          </a:xfrm>
        </p:spPr>
        <p:txBody>
          <a:bodyPr anchor="t"/>
          <a:lstStyle>
            <a:lvl1pPr marL="0" indent="0">
              <a:buNone/>
              <a:defRPr sz="2600"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 err="1"/>
              <a:t>Ajouter</a:t>
            </a:r>
            <a:r>
              <a:rPr lang="en-GB" dirty="0"/>
              <a:t> le logo du PEV de </a:t>
            </a:r>
            <a:r>
              <a:rPr lang="en-GB" dirty="0" err="1"/>
              <a:t>votre</a:t>
            </a:r>
            <a:r>
              <a:rPr lang="en-GB" dirty="0"/>
              <a:t> pays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CD021F-7473-CB09-5583-31DB28542B6A}"/>
              </a:ext>
            </a:extLst>
          </p:cNvPr>
          <p:cNvSpPr/>
          <p:nvPr userDrawn="1"/>
        </p:nvSpPr>
        <p:spPr>
          <a:xfrm>
            <a:off x="1281124" y="5429916"/>
            <a:ext cx="13949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</a:t>
            </a:r>
            <a:r>
              <a:rPr lang="en-US" sz="5400" b="1" cap="none" spc="0" baseline="30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ème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BECD72E-9EE3-8009-A781-5E929A659A8D}"/>
              </a:ext>
            </a:extLst>
          </p:cNvPr>
          <p:cNvSpPr txBox="1">
            <a:spLocks/>
          </p:cNvSpPr>
          <p:nvPr userDrawn="1"/>
        </p:nvSpPr>
        <p:spPr>
          <a:xfrm>
            <a:off x="5893260" y="2958947"/>
            <a:ext cx="2118521" cy="9233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400" b="1" i="0" kern="1200">
                <a:solidFill>
                  <a:schemeClr val="accent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1pPr>
          </a:lstStyle>
          <a:p>
            <a:r>
              <a:rPr lang="en-US" sz="4800" dirty="0"/>
              <a:t>MERCI !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24467B7-087E-AFF1-10AA-7F94B930360C}"/>
              </a:ext>
            </a:extLst>
          </p:cNvPr>
          <p:cNvSpPr txBox="1">
            <a:spLocks/>
          </p:cNvSpPr>
          <p:nvPr userDrawn="1"/>
        </p:nvSpPr>
        <p:spPr>
          <a:xfrm>
            <a:off x="2750210" y="5529142"/>
            <a:ext cx="4202311" cy="9233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400" b="1" i="0" kern="1200">
                <a:solidFill>
                  <a:schemeClr val="accent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1pPr>
          </a:lstStyle>
          <a:p>
            <a:r>
              <a:rPr lang="en-US" sz="1800" dirty="0"/>
              <a:t>REUNION DES DIRECTEURS DU PROGRAMME ELARGI DE VACCINATION DE L’AFRIQUE CENTRALE, KINSHASA, 2024</a:t>
            </a:r>
          </a:p>
        </p:txBody>
      </p:sp>
      <p:pic>
        <p:nvPicPr>
          <p:cNvPr id="2" name="Picture 1" descr="A black and white map&#10;&#10;Description automatically generated">
            <a:extLst>
              <a:ext uri="{FF2B5EF4-FFF2-40B4-BE49-F238E27FC236}">
                <a16:creationId xmlns:a16="http://schemas.microsoft.com/office/drawing/2014/main" id="{31F2AA7F-582E-06BC-4E94-87C6B52371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9036" r="13438"/>
          <a:stretch/>
        </p:blipFill>
        <p:spPr>
          <a:xfrm>
            <a:off x="-64059" y="238669"/>
            <a:ext cx="2814269" cy="4553502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395173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5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D4790-F38B-C517-66BC-1A572DF6B0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1036"/>
            <a:ext cx="10515600" cy="79703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3600" b="1" i="0" kern="1200" noProof="0" dirty="0" smtClean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1pPr>
          </a:lstStyle>
          <a:p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rPr>
              <a:t>TITRE DIAPO 5 :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4BBEAB-4C2D-5EC9-578D-EC1BE79952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E256F-C989-9D45-9136-B62EA99AC904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5D7281-0EE7-8BCF-46B0-EA0238F4EB2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1pPr>
            <a:lvl2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2pPr>
            <a:lvl3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3pPr>
            <a:lvl4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4pPr>
            <a:lvl5pPr>
              <a:defRPr b="0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Second level</a:t>
            </a:r>
            <a:endParaRPr lang="en-GB" dirty="0"/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288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173FF4-B3E8-1890-0123-7D64A7DE4C7A}"/>
              </a:ext>
            </a:extLst>
          </p:cNvPr>
          <p:cNvSpPr/>
          <p:nvPr userDrawn="1"/>
        </p:nvSpPr>
        <p:spPr>
          <a:xfrm>
            <a:off x="-8858" y="-33714"/>
            <a:ext cx="12188380" cy="6872288"/>
          </a:xfrm>
          <a:prstGeom prst="rect">
            <a:avLst/>
          </a:prstGeom>
          <a:gradFill flip="none" rotWithShape="1">
            <a:gsLst>
              <a:gs pos="70000">
                <a:srgbClr val="2395CE"/>
              </a:gs>
              <a:gs pos="37000">
                <a:srgbClr val="336C9C"/>
              </a:gs>
              <a:gs pos="51000">
                <a:srgbClr val="3A85B9"/>
              </a:gs>
              <a:gs pos="22000">
                <a:srgbClr val="2B527F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3856A5-E96B-DA4C-BB4E-CF16B6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9996"/>
            <a:ext cx="10515600" cy="1325563"/>
          </a:xfrm>
        </p:spPr>
        <p:txBody>
          <a:bodyPr/>
          <a:lstStyle>
            <a:lvl1pPr>
              <a:defRPr sz="3600" b="1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9523A4-4337-854E-8E79-DF896F48D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fld id="{2D4E256F-C989-9D45-9136-B62EA99AC904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278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ctr">
            <a:normAutofit/>
          </a:bodyPr>
          <a:lstStyle>
            <a:lvl1pPr algn="ctr">
              <a:defRPr sz="5000" b="1" i="0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1"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42093" y="63679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fld id="{45EBC4D1-1D19-4D5A-A648-57E14B43DFD3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65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615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-19327"/>
            <a:ext cx="10515600" cy="11025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lvl="0" algn="ctr" defTabSz="914400" rtl="0" eaLnBrk="1" latinLnBrk="0" hangingPunct="1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91478"/>
            <a:ext cx="10515600" cy="4770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Poppins" pitchFamily="2" charset="77"/>
              </a:defRPr>
            </a:lvl1pPr>
          </a:lstStyle>
          <a:p>
            <a:fld id="{2D4E256F-C989-9D45-9136-B62EA99AC904}" type="slidenum">
              <a:rPr lang="en-GB" smtClean="0"/>
              <a:pPr/>
              <a:t>‹N°›</a:t>
            </a:fld>
            <a:endParaRPr lang="en-GB" dirty="0"/>
          </a:p>
        </p:txBody>
      </p:sp>
      <p:pic>
        <p:nvPicPr>
          <p:cNvPr id="10" name="Picture 9" descr="A logo on a black background&#10;&#10;Description automatically generated">
            <a:extLst>
              <a:ext uri="{FF2B5EF4-FFF2-40B4-BE49-F238E27FC236}">
                <a16:creationId xmlns:a16="http://schemas.microsoft.com/office/drawing/2014/main" id="{5F59F93F-7A36-0F66-A584-F0C49FB0E0DA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55593" y="-47179"/>
            <a:ext cx="1588857" cy="656780"/>
          </a:xfrm>
          <a:prstGeom prst="rect">
            <a:avLst/>
          </a:prstGeom>
        </p:spPr>
      </p:pic>
      <p:pic>
        <p:nvPicPr>
          <p:cNvPr id="25" name="Picture 24" descr="A map of the united states&#10;&#10;Description automatically generated">
            <a:extLst>
              <a:ext uri="{FF2B5EF4-FFF2-40B4-BE49-F238E27FC236}">
                <a16:creationId xmlns:a16="http://schemas.microsoft.com/office/drawing/2014/main" id="{1A573239-7D60-E8A5-1BB5-686135CDDB60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35501" y="-19327"/>
            <a:ext cx="620721" cy="620721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2209EA1-16E1-B805-352A-4432A632654A}"/>
              </a:ext>
            </a:extLst>
          </p:cNvPr>
          <p:cNvSpPr/>
          <p:nvPr userDrawn="1"/>
        </p:nvSpPr>
        <p:spPr>
          <a:xfrm>
            <a:off x="-42040" y="-19328"/>
            <a:ext cx="880240" cy="6877327"/>
          </a:xfrm>
          <a:prstGeom prst="rect">
            <a:avLst/>
          </a:prstGeom>
          <a:solidFill>
            <a:srgbClr val="86B0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 descr="A black and white map&#10;&#10;Description automatically generated">
            <a:extLst>
              <a:ext uri="{FF2B5EF4-FFF2-40B4-BE49-F238E27FC236}">
                <a16:creationId xmlns:a16="http://schemas.microsoft.com/office/drawing/2014/main" id="{FB995759-378D-4CA3-1EF4-53EE578140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/>
          <a:srcRect l="19036" r="13438"/>
          <a:stretch/>
        </p:blipFill>
        <p:spPr>
          <a:xfrm>
            <a:off x="-42040" y="2703442"/>
            <a:ext cx="930546" cy="1505627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440337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714" r:id="rId2"/>
    <p:sldLayoutId id="2147483814" r:id="rId3"/>
    <p:sldLayoutId id="2147483812" r:id="rId4"/>
    <p:sldLayoutId id="2147483813" r:id="rId5"/>
    <p:sldLayoutId id="2147483816" r:id="rId6"/>
    <p:sldLayoutId id="2147483744" r:id="rId7"/>
    <p:sldLayoutId id="2147483743" r:id="rId8"/>
    <p:sldLayoutId id="2147483713" r:id="rId9"/>
    <p:sldLayoutId id="2147483715" r:id="rId10"/>
    <p:sldLayoutId id="2147483716" r:id="rId11"/>
    <p:sldLayoutId id="2147483717" r:id="rId12"/>
    <p:sldLayoutId id="2147483718" r:id="rId13"/>
    <p:sldLayoutId id="2147483720" r:id="rId14"/>
    <p:sldLayoutId id="2147483721" r:id="rId15"/>
    <p:sldLayoutId id="2147483722" r:id="rId16"/>
    <p:sldLayoutId id="2147483723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1" i="0" kern="1200" dirty="0">
          <a:solidFill>
            <a:schemeClr val="accent1"/>
          </a:solidFill>
          <a:latin typeface="Roboto Condensed" panose="02000000000000000000" pitchFamily="2" charset="0"/>
          <a:ea typeface="Roboto Condensed" panose="02000000000000000000" pitchFamily="2" charset="0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2500" b="0" i="0" kern="120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2300" b="0" i="0" kern="120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B979A1-3380-63A3-B7E8-7D6A23CB2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13F99-A68B-4E02-0DBC-51A3C797A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F594A-0B3F-12AF-45C5-426D282FFE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9AF54-4EA4-B8BD-003B-27295648F1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2C2BB-E642-CD1B-4677-D40726098B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EA4282-3294-E64E-832E-82EACA0289C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77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2D9AD-7A6B-84E4-879D-6E9459327C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REUNION DES DIRECTEURS DU PROGRAMME ELARGI DE VACCINATION DE L’AFRIQUE CENTRALE, KINSHASA, 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CC9677-CEA3-FD4C-9E4A-9258492051D1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1704CF8-6071-A843-B308-8C2B057E5A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Session: </a:t>
            </a:r>
            <a:r>
              <a:rPr lang="fr-FR" b="1" dirty="0"/>
              <a:t> Introduction de nouveau vaccin</a:t>
            </a:r>
          </a:p>
          <a:p>
            <a:r>
              <a:rPr lang="fr-FR" dirty="0"/>
              <a:t>Pays: Gabon</a:t>
            </a:r>
          </a:p>
          <a:p>
            <a:r>
              <a:rPr lang="fr-FR" dirty="0"/>
              <a:t>Présentateur : Fred NGOULOU</a:t>
            </a:r>
          </a:p>
          <a:p>
            <a:r>
              <a:rPr lang="fr-FR" dirty="0"/>
              <a:t>Date: 10 septembre 2024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F05CB28-6EC7-A0E0-F28C-9DED7CDB1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5907" y="0"/>
            <a:ext cx="1606093" cy="181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64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EBCFC7-7294-CE99-1380-3F5221C9E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  <a:endParaRPr lang="fr-G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168816-407A-640E-0A96-AC674FCEB6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Contexte</a:t>
            </a:r>
            <a:endParaRPr lang="fr-GA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Pourquoi la thématique du panel (exemple : pourquoi mettre en place des organes de coordination de l’introduction du vaccin au niveau national et sous-national ?)</a:t>
            </a:r>
            <a:endParaRPr lang="fr-GA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Qu’est ce le pays a fait dans la thématique.</a:t>
            </a:r>
            <a:endParaRPr lang="fr-GA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Qu’est ce qui a bien marché et qu’est ce qui nécessiterai d’être amélioré.</a:t>
            </a:r>
            <a:endParaRPr lang="fr-GA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Quelles leçons tirées de l’expérience et quelles recommandations aux autres pays ?</a:t>
            </a:r>
            <a:endParaRPr lang="fr-GA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GA" sz="32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6E212E0-A58D-F93A-E542-47777C816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E256F-C989-9D45-9136-B62EA99AC904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058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A8565-2FC6-8501-E4C5-019C8D111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du VPI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FD4D2-D451-9666-D67A-D8EB6E8DA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4243"/>
            <a:ext cx="8119820" cy="4750776"/>
          </a:xfrm>
        </p:spPr>
        <p:txBody>
          <a:bodyPr/>
          <a:lstStyle/>
          <a:p>
            <a:r>
              <a:rPr lang="en-US" dirty="0"/>
              <a:t>Dernier </a:t>
            </a:r>
            <a:r>
              <a:rPr lang="en-US" dirty="0" err="1"/>
              <a:t>vaccin</a:t>
            </a:r>
            <a:r>
              <a:rPr lang="en-US" dirty="0"/>
              <a:t> </a:t>
            </a:r>
            <a:r>
              <a:rPr lang="en-US" dirty="0" err="1"/>
              <a:t>introduit</a:t>
            </a:r>
            <a:r>
              <a:rPr lang="en-US" dirty="0"/>
              <a:t> dans le PEV de routine au Gabon</a:t>
            </a:r>
          </a:p>
          <a:p>
            <a:pPr lvl="1"/>
            <a:r>
              <a:rPr lang="en-US" dirty="0" err="1"/>
              <a:t>Adminitré</a:t>
            </a:r>
            <a:r>
              <a:rPr lang="en-US" dirty="0"/>
              <a:t> à 14 </a:t>
            </a:r>
            <a:r>
              <a:rPr lang="en-US" dirty="0" err="1"/>
              <a:t>semaines</a:t>
            </a:r>
            <a:r>
              <a:rPr lang="en-US" dirty="0"/>
              <a:t> (VPO3, Penta3)</a:t>
            </a:r>
          </a:p>
          <a:p>
            <a:r>
              <a:rPr lang="en-US" dirty="0"/>
              <a:t>En route </a:t>
            </a:r>
            <a:r>
              <a:rPr lang="en-US" dirty="0" err="1"/>
              <a:t>vers</a:t>
            </a:r>
            <a:r>
              <a:rPr lang="en-US" dirty="0"/>
              <a:t> </a:t>
            </a:r>
            <a:r>
              <a:rPr lang="en-US" dirty="0" err="1"/>
              <a:t>l’elimination</a:t>
            </a:r>
            <a:r>
              <a:rPr lang="en-US" dirty="0"/>
              <a:t> de la </a:t>
            </a:r>
            <a:r>
              <a:rPr lang="en-US" dirty="0" err="1"/>
              <a:t>poliomyélite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EF519-9094-3CF1-7865-774FCDA4E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E256F-C989-9D45-9136-B62EA99AC904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09D0672-17BB-B918-B07E-6BDB3A437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5681" y="2880795"/>
            <a:ext cx="4572001" cy="341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05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55805-3B17-8A74-5D97-8CCAF893E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que le pays a fait dans la thématique</a:t>
            </a:r>
            <a:endParaRPr lang="en-US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FD243350-027D-9394-11AE-2CED8DCA5E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0954" y="4155646"/>
            <a:ext cx="3618022" cy="270235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79ED4-E950-F21C-B292-D6E86D27C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E256F-C989-9D45-9136-B62EA99AC904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26021EE-74B7-0D8C-A223-198BED144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3978" y="4155646"/>
            <a:ext cx="3618022" cy="270235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AC45990-C435-17A2-691A-B642C0BE0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55646"/>
            <a:ext cx="3618022" cy="270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25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711CC-C1E8-9651-053E-92F9C12D8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 qui a </a:t>
            </a:r>
            <a:r>
              <a:rPr lang="en-US" dirty="0" err="1"/>
              <a:t>marché</a:t>
            </a:r>
            <a:r>
              <a:rPr lang="en-US" dirty="0"/>
              <a:t> et les </a:t>
            </a:r>
            <a:r>
              <a:rPr lang="en-US" dirty="0" err="1"/>
              <a:t>autres</a:t>
            </a:r>
            <a:r>
              <a:rPr lang="en-US" dirty="0"/>
              <a:t> </a:t>
            </a:r>
            <a:r>
              <a:rPr lang="en-US" dirty="0" err="1"/>
              <a:t>amélioration</a:t>
            </a:r>
            <a:r>
              <a:rPr lang="en-US" dirty="0"/>
              <a:t> possibles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0A3DC-4FBD-4B11-1ADC-036AAE1FB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4487"/>
            <a:ext cx="7228681" cy="4761504"/>
          </a:xfrm>
        </p:spPr>
        <p:txBody>
          <a:bodyPr/>
          <a:lstStyle/>
          <a:p>
            <a:r>
              <a:rPr lang="en-US" sz="2800" b="1" dirty="0"/>
              <a:t>Points forts</a:t>
            </a:r>
          </a:p>
          <a:p>
            <a:pPr lvl="1"/>
            <a:r>
              <a:rPr lang="en-US" dirty="0"/>
              <a:t>Engagement des </a:t>
            </a:r>
            <a:r>
              <a:rPr lang="en-US" dirty="0" err="1"/>
              <a:t>autorités</a:t>
            </a:r>
            <a:r>
              <a:rPr lang="en-US" dirty="0"/>
              <a:t> (APA)</a:t>
            </a:r>
          </a:p>
          <a:p>
            <a:pPr lvl="1"/>
            <a:r>
              <a:rPr lang="en-US" dirty="0" err="1"/>
              <a:t>Financement</a:t>
            </a:r>
            <a:r>
              <a:rPr lang="en-US" dirty="0"/>
              <a:t> </a:t>
            </a:r>
            <a:r>
              <a:rPr lang="en-US" dirty="0" err="1"/>
              <a:t>assuré</a:t>
            </a:r>
            <a:endParaRPr lang="en-US" dirty="0"/>
          </a:p>
          <a:p>
            <a:pPr lvl="1"/>
            <a:r>
              <a:rPr lang="en-US" dirty="0"/>
              <a:t>Communication (affiches, spot, </a:t>
            </a:r>
            <a:r>
              <a:rPr lang="en-US" dirty="0" err="1"/>
              <a:t>depliants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Opportunité</a:t>
            </a:r>
            <a:r>
              <a:rPr lang="en-US" dirty="0"/>
              <a:t> de formation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sz="2800" b="1" dirty="0"/>
              <a:t>Points </a:t>
            </a:r>
            <a:r>
              <a:rPr lang="en-US" sz="2800" b="1" dirty="0" err="1"/>
              <a:t>faibles</a:t>
            </a:r>
            <a:endParaRPr lang="en-US" sz="2800" b="1" dirty="0"/>
          </a:p>
          <a:p>
            <a:pPr lvl="1"/>
            <a:r>
              <a:rPr lang="en-US" dirty="0" err="1"/>
              <a:t>Retrait</a:t>
            </a:r>
            <a:r>
              <a:rPr lang="en-US" dirty="0"/>
              <a:t> du VPO, introduction de la 2e dose VPI</a:t>
            </a:r>
          </a:p>
          <a:p>
            <a:pPr lvl="1"/>
            <a:r>
              <a:rPr lang="en-US" dirty="0" err="1"/>
              <a:t>Outils</a:t>
            </a:r>
            <a:r>
              <a:rPr lang="en-US" dirty="0"/>
              <a:t> de </a:t>
            </a:r>
            <a:r>
              <a:rPr lang="en-US" dirty="0" err="1"/>
              <a:t>collecte</a:t>
            </a:r>
            <a:r>
              <a:rPr lang="en-US" dirty="0"/>
              <a:t> de données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D7765-67FB-6D32-D222-F98EEA8C2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E256F-C989-9D45-9136-B62EA99AC904}" type="slidenum">
              <a:rPr lang="en-GB" smtClean="0"/>
              <a:pPr/>
              <a:t>5</a:t>
            </a:fld>
            <a:endParaRPr lang="en-GB"/>
          </a:p>
        </p:txBody>
      </p:sp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5274985E-4A53-1F0A-61C2-F0B655A126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4748571"/>
              </p:ext>
            </p:extLst>
          </p:nvPr>
        </p:nvGraphicFramePr>
        <p:xfrm>
          <a:off x="8066881" y="1121062"/>
          <a:ext cx="3830637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20012" imgH="11344216" progId="Acrobat.Document.DC">
                  <p:embed/>
                </p:oleObj>
              </mc:Choice>
              <mc:Fallback>
                <p:oleObj name="Acrobat Document" r:id="rId2" imgW="8020012" imgH="11344216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066881" y="1121062"/>
                        <a:ext cx="3830637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9504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DD784-41AC-BFBB-F271-BC45049F7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Leçons</a:t>
            </a:r>
            <a:r>
              <a:rPr lang="en-US" dirty="0"/>
              <a:t> apprises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D44A62CB-A0E5-A3F7-C495-9BA4D9872C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98603" y="-47785"/>
            <a:ext cx="3993396" cy="42103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BAA408-6E40-8F42-8957-4C66E53FC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E256F-C989-9D45-9136-B62EA99AC904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647CACC-4E35-B6FF-BEE9-D6C0CB285E54}"/>
              </a:ext>
            </a:extLst>
          </p:cNvPr>
          <p:cNvSpPr txBox="1"/>
          <p:nvPr/>
        </p:nvSpPr>
        <p:spPr>
          <a:xfrm>
            <a:off x="838200" y="880486"/>
            <a:ext cx="7220919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500" b="1" dirty="0"/>
              <a:t>Une bonne planification </a:t>
            </a:r>
            <a:r>
              <a:rPr lang="fr-FR" sz="2500" dirty="0"/>
              <a:t>(plan budgétisé et valide par le CCIA et financé) longtemps à l'avance  permet d'avoir une introduction aisée;</a:t>
            </a:r>
          </a:p>
          <a:p>
            <a:pPr algn="just"/>
            <a:r>
              <a:rPr lang="fr-FR" sz="2500" dirty="0"/>
              <a:t>Comme toutes les introduction de nouveaux vaccins, elle a permis de </a:t>
            </a:r>
            <a:r>
              <a:rPr lang="fr-FR" sz="2500" b="1" dirty="0"/>
              <a:t>renforcer le PEV </a:t>
            </a:r>
            <a:r>
              <a:rPr lang="fr-FR" sz="2500" dirty="0"/>
              <a:t>par la </a:t>
            </a:r>
            <a:r>
              <a:rPr lang="fr-FR" sz="2500" b="1" dirty="0"/>
              <a:t>formation</a:t>
            </a:r>
            <a:r>
              <a:rPr lang="fr-FR" sz="2500" dirty="0"/>
              <a:t> des prestataires, la </a:t>
            </a:r>
            <a:r>
              <a:rPr lang="fr-FR" sz="2500" b="1" i="1" dirty="0"/>
              <a:t>sensibilisation</a:t>
            </a:r>
            <a:r>
              <a:rPr lang="fr-FR" sz="2500" dirty="0"/>
              <a:t> des populations sur l'importance de la vaccination,  l'</a:t>
            </a:r>
            <a:r>
              <a:rPr lang="fr-FR" sz="2500" b="1" i="1" dirty="0"/>
              <a:t>inventaire</a:t>
            </a:r>
            <a:r>
              <a:rPr lang="fr-FR" sz="2500" dirty="0"/>
              <a:t> de la chaîne de froid (évaluation de la capacité de stockage); </a:t>
            </a:r>
            <a:endParaRPr lang="fr-GA" sz="25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8B41CAF-12F1-E579-9D37-8DF65480F48C}"/>
              </a:ext>
            </a:extLst>
          </p:cNvPr>
          <p:cNvSpPr txBox="1"/>
          <p:nvPr/>
        </p:nvSpPr>
        <p:spPr>
          <a:xfrm>
            <a:off x="838200" y="4332110"/>
            <a:ext cx="11203983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500" dirty="0"/>
              <a:t>Une autre leçon est que </a:t>
            </a:r>
            <a:r>
              <a:rPr lang="fr-FR" sz="2500" b="1" dirty="0"/>
              <a:t>l'appui des partenaires </a:t>
            </a:r>
            <a:r>
              <a:rPr lang="fr-FR" sz="2500" dirty="0"/>
              <a:t>peut jouer un rôle de </a:t>
            </a:r>
            <a:r>
              <a:rPr lang="fr-FR" sz="2500" b="1" i="1" dirty="0"/>
              <a:t>booster</a:t>
            </a:r>
            <a:r>
              <a:rPr lang="fr-FR" sz="2500" dirty="0"/>
              <a:t>... dans l'introduction des nouveaux  vaccins car le VPI a été financé en grande partie par les partenaires (achat vaccins et financement des activités en pré introduction);  </a:t>
            </a:r>
            <a:r>
              <a:rPr lang="fr-FR" sz="2500" b="1" i="1" dirty="0"/>
              <a:t>l'engagement de la partie gouvernementale et</a:t>
            </a:r>
            <a:r>
              <a:rPr lang="fr-FR" sz="2500" dirty="0"/>
              <a:t> </a:t>
            </a:r>
            <a:r>
              <a:rPr lang="fr-FR" sz="2500" b="1" i="1" dirty="0"/>
              <a:t>des autorités administratives </a:t>
            </a:r>
            <a:r>
              <a:rPr lang="fr-FR" sz="2500" dirty="0"/>
              <a:t>a permis l'acceptation de ce vaccins en facilitant comme tous les vaccins du PEV les procédures d'introduction, la vulgarisation auprès des populations</a:t>
            </a:r>
            <a:endParaRPr lang="fr-GA" sz="2500" dirty="0"/>
          </a:p>
        </p:txBody>
      </p:sp>
    </p:spTree>
    <p:extLst>
      <p:ext uri="{BB962C8B-B14F-4D97-AF65-F5344CB8AC3E}">
        <p14:creationId xmlns:p14="http://schemas.microsoft.com/office/powerpoint/2010/main" val="2032758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2AD61A-D4EB-3CFE-ED22-6831811FF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4626-453D-4943-B479-D8E5B3B92767}" type="slidenum">
              <a:rPr lang="en-GB" smtClean="0"/>
              <a:t>7</a:t>
            </a:fld>
            <a:endParaRPr lang="en-GB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E59C0A5-8153-6EF5-48BD-91E799E42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0841" y="0"/>
            <a:ext cx="1591159" cy="180219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07F5B02-A56E-CDC5-1ABC-99D6AF085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196" y="0"/>
            <a:ext cx="7439186" cy="555642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C418BE8-42E9-EACD-9BE5-041A7B1FDD04}"/>
              </a:ext>
            </a:extLst>
          </p:cNvPr>
          <p:cNvSpPr txBox="1"/>
          <p:nvPr/>
        </p:nvSpPr>
        <p:spPr>
          <a:xfrm>
            <a:off x="7749153" y="5050036"/>
            <a:ext cx="27431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6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Merci </a:t>
            </a:r>
            <a:endParaRPr lang="fr-GA" sz="6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6055533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4B5CC9EDF221409618B2DF695DB40D" ma:contentTypeVersion="18" ma:contentTypeDescription="Create a new document." ma:contentTypeScope="" ma:versionID="30f1c54b7ce6f8c87a0b9d34cb992982">
  <xsd:schema xmlns:xsd="http://www.w3.org/2001/XMLSchema" xmlns:xs="http://www.w3.org/2001/XMLSchema" xmlns:p="http://schemas.microsoft.com/office/2006/metadata/properties" xmlns:ns2="9538e8e8-37da-4099-8b53-4520a2e56b40" xmlns:ns3="9293c628-f351-476b-bac4-4ac2b9a0ab84" targetNamespace="http://schemas.microsoft.com/office/2006/metadata/properties" ma:root="true" ma:fieldsID="2aa6c65805fe350010fa4cf46e56e689" ns2:_="" ns3:_="">
    <xsd:import namespace="9538e8e8-37da-4099-8b53-4520a2e56b40"/>
    <xsd:import namespace="9293c628-f351-476b-bac4-4ac2b9a0a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38e8e8-37da-4099-8b53-4520a2e56b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a4eac88-8ae6-4a96-90c7-97bc93c844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93c628-f351-476b-bac4-4ac2b9a0a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d81e0e0-83b1-40b3-a78c-514a3eb937cf}" ma:internalName="TaxCatchAll" ma:showField="CatchAllData" ma:web="9293c628-f351-476b-bac4-4ac2b9a0a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293c628-f351-476b-bac4-4ac2b9a0ab84" xsi:nil="true"/>
    <lcf76f155ced4ddcb4097134ff3c332f xmlns="9538e8e8-37da-4099-8b53-4520a2e56b40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8FD5832-EA3F-4DBF-B55F-9B9689A04895}">
  <ds:schemaRefs>
    <ds:schemaRef ds:uri="9293c628-f351-476b-bac4-4ac2b9a0ab84"/>
    <ds:schemaRef ds:uri="9538e8e8-37da-4099-8b53-4520a2e56b4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8FECBF0-5432-434A-86E8-D94E075E4CD9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elements/1.1/"/>
    <ds:schemaRef ds:uri="9538e8e8-37da-4099-8b53-4520a2e56b40"/>
    <ds:schemaRef ds:uri="http://schemas.microsoft.com/office/2006/metadata/properties"/>
    <ds:schemaRef ds:uri="http://schemas.microsoft.com/office/infopath/2007/PartnerControls"/>
    <ds:schemaRef ds:uri="9293c628-f351-476b-bac4-4ac2b9a0ab8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A74C412-F661-4247-BD0F-D4BB45099BF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2678</TotalTime>
  <Words>334</Words>
  <Application>Microsoft Office PowerPoint</Application>
  <PresentationFormat>Grand écran</PresentationFormat>
  <Paragraphs>38</Paragraphs>
  <Slides>7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Poppins</vt:lpstr>
      <vt:lpstr>Roboto Condensed</vt:lpstr>
      <vt:lpstr>Roboto Medium</vt:lpstr>
      <vt:lpstr>Symbol</vt:lpstr>
      <vt:lpstr>2_Office Theme</vt:lpstr>
      <vt:lpstr>Office Theme</vt:lpstr>
      <vt:lpstr>Office Theme</vt:lpstr>
      <vt:lpstr>Adobe Acrobat Document</vt:lpstr>
      <vt:lpstr>REUNION DES DIRECTEURS DU PROGRAMME ELARGI DE VACCINATION DE L’AFRIQUE CENTRALE, KINSHASA, 2024</vt:lpstr>
      <vt:lpstr>Plan</vt:lpstr>
      <vt:lpstr>Introduction du VPI</vt:lpstr>
      <vt:lpstr>Ce que le pays a fait dans la thématique</vt:lpstr>
      <vt:lpstr>Ce qui a marché et les autres amélioration possibles</vt:lpstr>
      <vt:lpstr>Leçons apprises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Churchill</dc:creator>
  <cp:lastModifiedBy>Ulrick BISVIGOU</cp:lastModifiedBy>
  <cp:revision>31</cp:revision>
  <cp:lastPrinted>2021-06-16T07:59:44Z</cp:lastPrinted>
  <dcterms:created xsi:type="dcterms:W3CDTF">2021-01-13T12:09:36Z</dcterms:created>
  <dcterms:modified xsi:type="dcterms:W3CDTF">2024-09-05T23:15:02Z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0x0101005A4B5CC9EDF221409618B2DF695DB40D</vt:lpwstr>
  </property>
  <property fmtid="{D5CDD505-2E9C-101B-9397-08002B2CF9AE}" pid="3" name="MediaServiceImageTags">
    <vt:lpwstr/>
  </property>
</Properties>
</file>