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12" r:id="rId4"/>
    <p:sldMasterId id="2147483752" r:id="rId5"/>
    <p:sldMasterId id="2147483815" r:id="rId6"/>
  </p:sldMasterIdLst>
  <p:notesMasterIdLst>
    <p:notesMasterId r:id="rId15"/>
  </p:notesMasterIdLst>
  <p:handoutMasterIdLst>
    <p:handoutMasterId r:id="rId16"/>
  </p:handoutMasterIdLst>
  <p:sldIdLst>
    <p:sldId id="2140919223" r:id="rId7"/>
    <p:sldId id="2140919230" r:id="rId8"/>
    <p:sldId id="2140919217" r:id="rId9"/>
    <p:sldId id="2140919226" r:id="rId10"/>
    <p:sldId id="2140919228" r:id="rId11"/>
    <p:sldId id="2140919218" r:id="rId12"/>
    <p:sldId id="2140919229" r:id="rId13"/>
    <p:sldId id="2140919222" r:id="rId14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CERNUSCHI, Tania" initials="CT" lastIdx="6" clrIdx="6"/>
  <p:cmAuthor id="1" name="James Wicken" initials="JW" lastIdx="6" clrIdx="0"/>
  <p:cmAuthor id="8" name="SATOULOU-MALEYO, Alexis" initials="SMA" lastIdx="2" clrIdx="7"/>
  <p:cmAuthor id="2" name="LINDSTRAND, Ann" initials="LA" lastIdx="2" clrIdx="1"/>
  <p:cmAuthor id="3" name="Gabriela Guizzo Dri" initials="GGD" lastIdx="1" clrIdx="2"/>
  <p:cmAuthor id="4" name="FIHMAN, Johanna" initials="FJ" lastIdx="19" clrIdx="3"/>
  <p:cmAuthor id="5" name="Sarah Churchill" initials="SC" lastIdx="1" clrIdx="4"/>
  <p:cmAuthor id="6" name="PETU, Amos" initials="PA" lastIdx="14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2D5497"/>
    <a:srgbClr val="86B0D6"/>
    <a:srgbClr val="46B1E1"/>
    <a:srgbClr val="1BA6E2"/>
    <a:srgbClr val="89C27F"/>
    <a:srgbClr val="EFD068"/>
    <a:srgbClr val="F09F50"/>
    <a:srgbClr val="939BA0"/>
    <a:srgbClr val="001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23ED7-682D-5749-A915-EDB0CAF2C75F}" v="116" dt="2024-08-13T14:56:36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79"/>
    <p:restoredTop sz="94802"/>
  </p:normalViewPr>
  <p:slideViewPr>
    <p:cSldViewPr snapToGrid="0">
      <p:cViewPr varScale="1">
        <p:scale>
          <a:sx n="93" d="100"/>
          <a:sy n="93" d="100"/>
        </p:scale>
        <p:origin x="19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5400" y="20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2C1975-F537-6D4F-BE1E-6D3F4D25E4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>
              <a:latin typeface="Poppins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EE9CF-1C64-4A45-A832-FEAE0B5FC0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69CF0-9A8F-274F-A420-A2894E06776A}" type="datetimeFigureOut">
              <a:rPr lang="en-GB" smtClean="0">
                <a:latin typeface="Poppins" pitchFamily="2" charset="77"/>
              </a:rPr>
              <a:t>10/09/2024</a:t>
            </a:fld>
            <a:endParaRPr lang="en-GB">
              <a:latin typeface="Poppi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A98E4F-8A53-DE45-B598-7BAE9CBF83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Poppins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050360-A87C-3047-A173-93C77603D8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C9F89-EB98-A14C-8855-3AFC837FA108}" type="slidenum">
              <a:rPr lang="en-GB" smtClean="0">
                <a:latin typeface="Poppins" pitchFamily="2" charset="77"/>
              </a:rPr>
              <a:t>‹#›</a:t>
            </a:fld>
            <a:endParaRPr lang="en-GB">
              <a:latin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2613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Poppins" pitchFamily="2" charset="77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Poppins" pitchFamily="2" charset="77"/>
              </a:defRPr>
            </a:lvl1pPr>
          </a:lstStyle>
          <a:p>
            <a:fld id="{1BDF4259-8881-0B4B-B5B2-2CAD66ECCB7D}" type="datetimeFigureOut">
              <a:rPr lang="en-GB" smtClean="0"/>
              <a:pPr/>
              <a:t>10/09/2024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Poppins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Poppins" pitchFamily="2" charset="77"/>
              </a:defRPr>
            </a:lvl1pPr>
          </a:lstStyle>
          <a:p>
            <a:fld id="{4507A8B9-93E1-2A43-9724-1E12D8E51A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421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Poppins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271D374-7CC4-E981-034B-027A0902AD25}"/>
              </a:ext>
            </a:extLst>
          </p:cNvPr>
          <p:cNvSpPr/>
          <p:nvPr userDrawn="1"/>
        </p:nvSpPr>
        <p:spPr>
          <a:xfrm>
            <a:off x="-50066" y="-19739"/>
            <a:ext cx="2528797" cy="6897478"/>
          </a:xfrm>
          <a:prstGeom prst="rect">
            <a:avLst/>
          </a:prstGeom>
          <a:gradFill flip="none" rotWithShape="1">
            <a:gsLst>
              <a:gs pos="87000">
                <a:schemeClr val="bg1">
                  <a:lumMod val="97000"/>
                  <a:lumOff val="3000"/>
                </a:schemeClr>
              </a:gs>
              <a:gs pos="100000">
                <a:srgbClr val="336C9C"/>
              </a:gs>
              <a:gs pos="99000">
                <a:srgbClr val="2B527F"/>
              </a:gs>
              <a:gs pos="0">
                <a:srgbClr val="3A85B9"/>
              </a:gs>
              <a:gs pos="61000">
                <a:srgbClr val="2B527F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1002A-CC3E-18E0-7DF5-D760A39BF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CD142-D704-4EEE-2B49-34475096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4626-453D-4943-B479-D8E5B3B92767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2FD01F-F0DF-FB5B-1241-B7D7617EE2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78731" y="805326"/>
            <a:ext cx="8760438" cy="2269939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400" b="1" i="0">
                <a:solidFill>
                  <a:schemeClr val="accent1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r>
              <a:rPr lang="en-US" dirty="0"/>
              <a:t>REUNION DES DIRECTEURS DU PROGRAMME ELARGI DE VACCINATION DE L’AFRIQUE CENTRALE, KINSHASA,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F6F0EE-03DC-DE1D-9519-7C3BBC2E3AF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78731" y="3292840"/>
            <a:ext cx="9144000" cy="2546805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2D5497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Session:</a:t>
            </a:r>
          </a:p>
          <a:p>
            <a:r>
              <a:rPr lang="fr-FR" dirty="0"/>
              <a:t>Pays: </a:t>
            </a:r>
          </a:p>
          <a:p>
            <a:r>
              <a:rPr lang="fr-FR" dirty="0"/>
              <a:t>Présentateur : </a:t>
            </a:r>
          </a:p>
          <a:p>
            <a:r>
              <a:rPr lang="fr-FR" dirty="0"/>
              <a:t>Date: </a:t>
            </a:r>
          </a:p>
        </p:txBody>
      </p:sp>
      <p:pic>
        <p:nvPicPr>
          <p:cNvPr id="11" name="Picture 10" descr="A logo with text on it&#10;&#10;Description automatically generated">
            <a:extLst>
              <a:ext uri="{FF2B5EF4-FFF2-40B4-BE49-F238E27FC236}">
                <a16:creationId xmlns:a16="http://schemas.microsoft.com/office/drawing/2014/main" id="{F4739959-D8C1-6B00-FB07-1F51AC606C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496" y="5389675"/>
            <a:ext cx="2328862" cy="963571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035FABF-6939-C622-48BC-C78451152766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478731" y="6052674"/>
            <a:ext cx="9144000" cy="515153"/>
          </a:xfrm>
        </p:spPr>
        <p:txBody>
          <a:bodyPr>
            <a:normAutofit/>
          </a:bodyPr>
          <a:lstStyle>
            <a:lvl1pPr marL="0" indent="0">
              <a:buNone/>
              <a:defRPr sz="1300" b="1" i="1">
                <a:solidFill>
                  <a:srgbClr val="C00000"/>
                </a:solidFill>
                <a:latin typeface="Aptos" panose="020B0004020202020204" pitchFamily="34" charset="0"/>
                <a:ea typeface="Roboto Condensed" panose="02000000000000000000" pitchFamily="2" charset="0"/>
                <a:cs typeface="Poppins" pitchFamily="2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Envoyer</a:t>
            </a:r>
            <a:r>
              <a:rPr lang="en-GB" dirty="0"/>
              <a:t> la </a:t>
            </a:r>
            <a:r>
              <a:rPr lang="en-GB" dirty="0" err="1"/>
              <a:t>présentation</a:t>
            </a:r>
            <a:r>
              <a:rPr lang="en-GB" dirty="0"/>
              <a:t> </a:t>
            </a:r>
            <a:r>
              <a:rPr lang="en-GB" dirty="0" err="1"/>
              <a:t>avant</a:t>
            </a:r>
            <a:r>
              <a:rPr lang="en-GB" dirty="0"/>
              <a:t> le 30 </a:t>
            </a:r>
            <a:r>
              <a:rPr lang="en-GB" dirty="0" err="1"/>
              <a:t>août</a:t>
            </a:r>
            <a:r>
              <a:rPr lang="en-GB" dirty="0"/>
              <a:t> 2024 à mail du </a:t>
            </a:r>
            <a:r>
              <a:rPr lang="en-GB" dirty="0" err="1"/>
              <a:t>secrétariat@who.int</a:t>
            </a:r>
            <a:r>
              <a:rPr lang="en-GB" dirty="0"/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7C0B0AF-43DA-6A32-37FF-D76DE1D97B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2478731" y="0"/>
            <a:ext cx="12575739" cy="6877739"/>
          </a:xfrm>
          <a:prstGeom prst="rect">
            <a:avLst/>
          </a:prstGeom>
          <a:effectLst>
            <a:outerShdw dist="50800" dir="300000" sx="1000" sy="1000" algn="ctr" rotWithShape="0">
              <a:schemeClr val="tx1"/>
            </a:outerShdw>
            <a:reflection endPos="0" dist="50800" dir="5400000" sy="-100000" algn="bl" rotWithShape="0"/>
          </a:effectLst>
        </p:spPr>
      </p:pic>
      <p:pic>
        <p:nvPicPr>
          <p:cNvPr id="4" name="Picture 3" descr="A black and white map&#10;&#10;Description automatically generated">
            <a:extLst>
              <a:ext uri="{FF2B5EF4-FFF2-40B4-BE49-F238E27FC236}">
                <a16:creationId xmlns:a16="http://schemas.microsoft.com/office/drawing/2014/main" id="{A0C5799D-4916-AA3C-C0A0-11B3570358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19036" r="13438"/>
          <a:stretch/>
        </p:blipFill>
        <p:spPr>
          <a:xfrm>
            <a:off x="41103" y="124906"/>
            <a:ext cx="1823455" cy="2950359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1703552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 b="1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 b="0" i="1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94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137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668337"/>
            <a:ext cx="10515600" cy="1022351"/>
          </a:xfrm>
        </p:spPr>
        <p:txBody>
          <a:bodyPr>
            <a:normAutofit/>
          </a:bodyPr>
          <a:lstStyle>
            <a:lvl1pPr>
              <a:defRPr sz="3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Poppi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6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Poppi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695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530017"/>
            <a:ext cx="10515600" cy="1325563"/>
          </a:xfrm>
        </p:spPr>
        <p:txBody>
          <a:bodyPr>
            <a:normAutofit/>
          </a:bodyPr>
          <a:lstStyle>
            <a:lvl1pPr>
              <a:defRPr sz="3600" b="1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777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6611" y="727023"/>
            <a:ext cx="3932237" cy="1600200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>
              <a:defRPr sz="3200" b="1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6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sz="24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sz="23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sz="22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>
              <a:defRPr sz="21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12" y="2327223"/>
            <a:ext cx="3932237" cy="38115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2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035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6611" y="695146"/>
            <a:ext cx="3932237" cy="1600200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>
              <a:defRPr lang="en-GB" sz="3200" b="1" i="0" kern="1200" dirty="0" smtClean="0">
                <a:solidFill>
                  <a:schemeClr val="accent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26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12" y="2351266"/>
            <a:ext cx="3932237" cy="38115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514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805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23081"/>
            <a:ext cx="2628900" cy="5811838"/>
          </a:xfrm>
        </p:spPr>
        <p:txBody>
          <a:bodyPr vert="eaVert"/>
          <a:lstStyle>
            <a:lvl1pPr>
              <a:defRPr b="1" i="0">
                <a:latin typeface="Roboto Condensed" panose="02000000000000000000" pitchFamily="2" charset="0"/>
                <a:ea typeface="Roboto Condensed" panose="02000000000000000000" pitchFamily="2" charset="0"/>
                <a:cs typeface="Poppi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23081"/>
            <a:ext cx="7734300" cy="5653882"/>
          </a:xfrm>
        </p:spPr>
        <p:txBody>
          <a:bodyPr vert="eaVert"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Poppins" pitchFamily="2" charset="77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Poppins" pitchFamily="2" charset="77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Poppins" pitchFamily="2" charset="77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Poppins" pitchFamily="2" charset="77"/>
              </a:defRPr>
            </a:lvl4pPr>
            <a:lvl5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Poppi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479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130F5-EAB4-243D-D9D5-A78AC99A1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AB041-3FEB-0DA6-F596-3460978EE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2748BC-4C0B-E7FA-09F0-839880A1D2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E256F-C989-9D45-9136-B62EA99AC90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 1: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-13252"/>
            <a:ext cx="10515600" cy="1124630"/>
          </a:xfrm>
        </p:spPr>
        <p:txBody>
          <a:bodyPr>
            <a:normAutofit/>
          </a:bodyPr>
          <a:lstStyle>
            <a:lvl1pPr>
              <a:defRPr sz="3600" b="1" i="0">
                <a:solidFill>
                  <a:srgbClr val="4472C4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TITRE DIAPO 1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484243"/>
            <a:ext cx="10515600" cy="4750776"/>
          </a:xfrm>
        </p:spPr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 marL="1828800" indent="0">
              <a:buNone/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err="1"/>
              <a:t>Pourquoi</a:t>
            </a:r>
            <a:r>
              <a:rPr lang="en-US" dirty="0"/>
              <a:t> la </a:t>
            </a:r>
            <a:r>
              <a:rPr lang="en-US" dirty="0" err="1"/>
              <a:t>thématique</a:t>
            </a:r>
            <a:r>
              <a:rPr lang="en-US" dirty="0"/>
              <a:t> du panel (</a:t>
            </a:r>
            <a:r>
              <a:rPr lang="en-US" dirty="0" err="1"/>
              <a:t>exemple</a:t>
            </a:r>
            <a:r>
              <a:rPr lang="en-US" dirty="0"/>
              <a:t> : </a:t>
            </a:r>
            <a:r>
              <a:rPr lang="en-US" dirty="0" err="1"/>
              <a:t>pourquoi</a:t>
            </a:r>
            <a:r>
              <a:rPr lang="en-US" dirty="0"/>
              <a:t> </a:t>
            </a:r>
            <a:r>
              <a:rPr lang="en-US" dirty="0" err="1"/>
              <a:t>mettre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place des </a:t>
            </a:r>
            <a:r>
              <a:rPr lang="en-US" dirty="0" err="1"/>
              <a:t>organes</a:t>
            </a:r>
            <a:r>
              <a:rPr lang="en-US" dirty="0"/>
              <a:t> de coordination de </a:t>
            </a:r>
            <a:r>
              <a:rPr lang="en-US" dirty="0" err="1"/>
              <a:t>l’introduction</a:t>
            </a:r>
            <a:r>
              <a:rPr lang="en-US" dirty="0"/>
              <a:t> du </a:t>
            </a:r>
            <a:r>
              <a:rPr lang="en-US" dirty="0" err="1"/>
              <a:t>vaccin</a:t>
            </a:r>
            <a:r>
              <a:rPr lang="en-US" dirty="0"/>
              <a:t> au </a:t>
            </a:r>
            <a:r>
              <a:rPr lang="en-US" dirty="0" err="1"/>
              <a:t>niveau</a:t>
            </a:r>
            <a:r>
              <a:rPr lang="en-US" dirty="0"/>
              <a:t> national et sous-national ?) </a:t>
            </a:r>
            <a:r>
              <a:rPr lang="en-GB" dirty="0"/>
              <a:t> 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7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 2: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568"/>
            <a:ext cx="10515600" cy="1121062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dirty="0">
                <a:solidFill>
                  <a:srgbClr val="4472C4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TITRE DIAPO 2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457739"/>
            <a:ext cx="10515600" cy="4748252"/>
          </a:xfrm>
        </p:spPr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 marL="1828800" indent="0">
              <a:buNone/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err="1"/>
              <a:t>Qu’est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que le pays a fait dans la </a:t>
            </a:r>
            <a:r>
              <a:rPr lang="en-US" dirty="0" err="1"/>
              <a:t>thématique</a:t>
            </a:r>
            <a:r>
              <a:rPr lang="en-US" dirty="0"/>
              <a:t> ?</a:t>
            </a:r>
            <a:endParaRPr lang="en-GB" dirty="0"/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23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 3: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0"/>
            <a:ext cx="10515600" cy="1121062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i="0" kern="1200" dirty="0">
                <a:solidFill>
                  <a:srgbClr val="4472C4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TITRE DIAPO 3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444487"/>
            <a:ext cx="10515600" cy="4761504"/>
          </a:xfrm>
        </p:spPr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err="1"/>
              <a:t>Qu’est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qui a bien </a:t>
            </a:r>
            <a:r>
              <a:rPr lang="en-US" dirty="0" err="1"/>
              <a:t>marché</a:t>
            </a:r>
            <a:r>
              <a:rPr lang="en-US" dirty="0"/>
              <a:t> et </a:t>
            </a:r>
            <a:r>
              <a:rPr lang="en-US" dirty="0" err="1"/>
              <a:t>qu’est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qui </a:t>
            </a:r>
            <a:r>
              <a:rPr lang="en-US" dirty="0" err="1"/>
              <a:t>nécessiterait</a:t>
            </a:r>
            <a:r>
              <a:rPr lang="en-US" dirty="0"/>
              <a:t> d’être </a:t>
            </a:r>
            <a:r>
              <a:rPr lang="en-US" dirty="0" err="1"/>
              <a:t>amélioré</a:t>
            </a:r>
            <a:r>
              <a:rPr lang="en-US" dirty="0"/>
              <a:t> </a:t>
            </a:r>
            <a:r>
              <a:rPr lang="en-GB" dirty="0"/>
              <a:t>?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4"/>
            <a:endParaRPr lang="en-GB" dirty="0"/>
          </a:p>
          <a:p>
            <a:pPr lvl="4"/>
            <a:br>
              <a:rPr lang="en-US" dirty="0"/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08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 4: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-10946"/>
            <a:ext cx="10515600" cy="1121062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600" b="1" i="0" kern="1200" dirty="0">
                <a:solidFill>
                  <a:srgbClr val="4472C4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TITRE DIAPO 4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338470"/>
            <a:ext cx="10515600" cy="4853007"/>
          </a:xfrm>
        </p:spPr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 dirty="0" err="1"/>
              <a:t>Quelles</a:t>
            </a:r>
            <a:r>
              <a:rPr lang="en-GB" dirty="0"/>
              <a:t> </a:t>
            </a:r>
            <a:r>
              <a:rPr lang="en-GB" dirty="0" err="1"/>
              <a:t>leçons</a:t>
            </a:r>
            <a:r>
              <a:rPr lang="en-GB" dirty="0"/>
              <a:t> </a:t>
            </a:r>
            <a:r>
              <a:rPr lang="en-GB" dirty="0" err="1"/>
              <a:t>tirées</a:t>
            </a:r>
            <a:r>
              <a:rPr lang="en-GB" dirty="0"/>
              <a:t> de </a:t>
            </a:r>
            <a:r>
              <a:rPr lang="en-GB" dirty="0" err="1"/>
              <a:t>l’expérience</a:t>
            </a:r>
            <a:r>
              <a:rPr lang="en-GB" dirty="0"/>
              <a:t> et </a:t>
            </a:r>
            <a:r>
              <a:rPr lang="en-GB" dirty="0" err="1"/>
              <a:t>quelles</a:t>
            </a:r>
            <a:r>
              <a:rPr lang="en-GB" dirty="0"/>
              <a:t> </a:t>
            </a:r>
            <a:r>
              <a:rPr lang="en-GB" dirty="0" err="1"/>
              <a:t>recommandations</a:t>
            </a:r>
            <a:r>
              <a:rPr lang="en-GB" dirty="0"/>
              <a:t> aux </a:t>
            </a:r>
            <a:r>
              <a:rPr lang="en-GB" dirty="0" err="1"/>
              <a:t>autres</a:t>
            </a:r>
            <a:r>
              <a:rPr lang="en-GB" dirty="0"/>
              <a:t> pays ? 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4"/>
            <a:endParaRPr lang="en-GB" dirty="0"/>
          </a:p>
          <a:p>
            <a:pPr lvl="4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92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merciements_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1002A-CC3E-18E0-7DF5-D760A39BF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CD142-D704-4EEE-2B49-34475096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4626-453D-4943-B479-D8E5B3B92767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 descr="A logo with text on it&#10;&#10;Description automatically generated">
            <a:extLst>
              <a:ext uri="{FF2B5EF4-FFF2-40B4-BE49-F238E27FC236}">
                <a16:creationId xmlns:a16="http://schemas.microsoft.com/office/drawing/2014/main" id="{F4739959-D8C1-6B00-FB07-1F51AC606C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496" y="5389675"/>
            <a:ext cx="2328862" cy="9635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D52F700-2BFA-0643-2020-0B0DDDD9ECED}"/>
              </a:ext>
            </a:extLst>
          </p:cNvPr>
          <p:cNvSpPr/>
          <p:nvPr userDrawn="1"/>
        </p:nvSpPr>
        <p:spPr>
          <a:xfrm>
            <a:off x="-64059" y="-16774"/>
            <a:ext cx="2814270" cy="6874773"/>
          </a:xfrm>
          <a:prstGeom prst="rect">
            <a:avLst/>
          </a:prstGeom>
          <a:solidFill>
            <a:srgbClr val="86B0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 descr="Internet outline">
            <a:extLst>
              <a:ext uri="{FF2B5EF4-FFF2-40B4-BE49-F238E27FC236}">
                <a16:creationId xmlns:a16="http://schemas.microsoft.com/office/drawing/2014/main" id="{731144FE-A1BE-179B-B04C-78673B39A0B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68940" y="5389675"/>
            <a:ext cx="278934" cy="27893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6273C81E-D3D5-AC29-DCCF-C8E9A46BA357}"/>
              </a:ext>
            </a:extLst>
          </p:cNvPr>
          <p:cNvSpPr txBox="1">
            <a:spLocks/>
          </p:cNvSpPr>
          <p:nvPr userDrawn="1"/>
        </p:nvSpPr>
        <p:spPr>
          <a:xfrm>
            <a:off x="9123696" y="5389675"/>
            <a:ext cx="3068304" cy="278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400" b="1" i="0" kern="1200">
                <a:solidFill>
                  <a:schemeClr val="accent1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sz="900" dirty="0"/>
              <a:t>https://who-</a:t>
            </a:r>
            <a:r>
              <a:rPr lang="en-US" sz="900" dirty="0" err="1"/>
              <a:t>ist</a:t>
            </a:r>
            <a:r>
              <a:rPr lang="en-US" sz="900" dirty="0"/>
              <a:t>-</a:t>
            </a:r>
            <a:r>
              <a:rPr lang="en-US" sz="900" dirty="0" err="1"/>
              <a:t>ca.github.io</a:t>
            </a:r>
            <a:r>
              <a:rPr lang="en-US" sz="900" dirty="0"/>
              <a:t>/Reunion-</a:t>
            </a:r>
            <a:r>
              <a:rPr lang="en-US" sz="900" dirty="0" err="1"/>
              <a:t>Annuelle</a:t>
            </a:r>
            <a:r>
              <a:rPr lang="en-US" sz="900" dirty="0"/>
              <a:t>-PEV/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9A37D3D-7502-4E79-F882-A09B1EB5766B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9045053" y="0"/>
            <a:ext cx="3068305" cy="2422762"/>
          </a:xfrm>
        </p:spPr>
        <p:txBody>
          <a:bodyPr anchor="t"/>
          <a:lstStyle>
            <a:lvl1pPr marL="0" indent="0">
              <a:buNone/>
              <a:defRPr sz="2600"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 err="1"/>
              <a:t>Ajouter</a:t>
            </a:r>
            <a:r>
              <a:rPr lang="en-GB" dirty="0"/>
              <a:t> le logo du PEV de </a:t>
            </a:r>
            <a:r>
              <a:rPr lang="en-GB" dirty="0" err="1"/>
              <a:t>votre</a:t>
            </a:r>
            <a:r>
              <a:rPr lang="en-GB" dirty="0"/>
              <a:t> pays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5CD021F-7473-CB09-5583-31DB28542B6A}"/>
              </a:ext>
            </a:extLst>
          </p:cNvPr>
          <p:cNvSpPr/>
          <p:nvPr userDrawn="1"/>
        </p:nvSpPr>
        <p:spPr>
          <a:xfrm>
            <a:off x="1281124" y="5429916"/>
            <a:ext cx="13949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5</a:t>
            </a:r>
            <a:r>
              <a:rPr lang="en-US" sz="5400" b="1" cap="none" spc="0" baseline="300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ème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BECD72E-9EE3-8009-A781-5E929A659A8D}"/>
              </a:ext>
            </a:extLst>
          </p:cNvPr>
          <p:cNvSpPr txBox="1">
            <a:spLocks/>
          </p:cNvSpPr>
          <p:nvPr userDrawn="1"/>
        </p:nvSpPr>
        <p:spPr>
          <a:xfrm>
            <a:off x="5893260" y="2958947"/>
            <a:ext cx="2118521" cy="9233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400" b="1" i="0" kern="1200">
                <a:solidFill>
                  <a:schemeClr val="accent1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sz="4800" dirty="0"/>
              <a:t>MERCI !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624467B7-087E-AFF1-10AA-7F94B930360C}"/>
              </a:ext>
            </a:extLst>
          </p:cNvPr>
          <p:cNvSpPr txBox="1">
            <a:spLocks/>
          </p:cNvSpPr>
          <p:nvPr userDrawn="1"/>
        </p:nvSpPr>
        <p:spPr>
          <a:xfrm>
            <a:off x="2750210" y="5529142"/>
            <a:ext cx="4202311" cy="9233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3400" b="1" i="0" kern="1200">
                <a:solidFill>
                  <a:schemeClr val="accent1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sz="1800" dirty="0"/>
              <a:t>REUNION DES DIRECTEURS DU PROGRAMME ELARGI DE VACCINATION DE L’AFRIQUE CENTRALE, KINSHASA, 2024</a:t>
            </a:r>
          </a:p>
        </p:txBody>
      </p:sp>
      <p:pic>
        <p:nvPicPr>
          <p:cNvPr id="2" name="Picture 1" descr="A black and white map&#10;&#10;Description automatically generated">
            <a:extLst>
              <a:ext uri="{FF2B5EF4-FFF2-40B4-BE49-F238E27FC236}">
                <a16:creationId xmlns:a16="http://schemas.microsoft.com/office/drawing/2014/main" id="{31F2AA7F-582E-06BC-4E94-87C6B52371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19036" r="13438"/>
          <a:stretch/>
        </p:blipFill>
        <p:spPr>
          <a:xfrm>
            <a:off x="-64059" y="238669"/>
            <a:ext cx="2814269" cy="4553502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3951735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5: 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4790-F38B-C517-66BC-1A572DF6B0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1036"/>
            <a:ext cx="10515600" cy="797035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3600" b="1" i="0" kern="1200" noProof="0" dirty="0" smtClean="0">
                <a:solidFill>
                  <a:schemeClr val="accent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TITRE DIAPO 5 :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4BBEAB-4C2D-5EC9-578D-EC1BE79952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E256F-C989-9D45-9136-B62EA99AC904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15D7281-0EE7-8BCF-46B0-EA0238F4EB2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2pPr>
            <a:lvl3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3pPr>
            <a:lvl4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4pPr>
            <a:lvl5pPr>
              <a:defRPr b="0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Second level</a:t>
            </a:r>
            <a:endParaRPr lang="en-GB" dirty="0"/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28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E173FF4-B3E8-1890-0123-7D64A7DE4C7A}"/>
              </a:ext>
            </a:extLst>
          </p:cNvPr>
          <p:cNvSpPr/>
          <p:nvPr userDrawn="1"/>
        </p:nvSpPr>
        <p:spPr>
          <a:xfrm>
            <a:off x="-8858" y="-33714"/>
            <a:ext cx="12188380" cy="6872288"/>
          </a:xfrm>
          <a:prstGeom prst="rect">
            <a:avLst/>
          </a:prstGeom>
          <a:gradFill flip="none" rotWithShape="1">
            <a:gsLst>
              <a:gs pos="70000">
                <a:srgbClr val="2395CE"/>
              </a:gs>
              <a:gs pos="37000">
                <a:srgbClr val="336C9C"/>
              </a:gs>
              <a:gs pos="51000">
                <a:srgbClr val="3A85B9"/>
              </a:gs>
              <a:gs pos="22000">
                <a:srgbClr val="2B527F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3856A5-E96B-DA4C-BB4E-CF16B63148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9996"/>
            <a:ext cx="10515600" cy="1325563"/>
          </a:xfrm>
        </p:spPr>
        <p:txBody>
          <a:bodyPr/>
          <a:lstStyle>
            <a:lvl1pPr>
              <a:defRPr sz="3600" b="1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9523A4-4337-854E-8E79-DF896F48D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278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5000" b="1" i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42093" y="636792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Poppins" pitchFamily="2" charset="77"/>
              </a:defRPr>
            </a:lvl1pPr>
          </a:lstStyle>
          <a:p>
            <a:fld id="{45EBC4D1-1D19-4D5A-A648-57E14B43DF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6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615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-19327"/>
            <a:ext cx="10515600" cy="11025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lvl="0" algn="ctr" defTabSz="914400" rtl="0" eaLnBrk="1" latinLnBrk="0" hangingPunct="1"/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91478"/>
            <a:ext cx="10515600" cy="4770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latin typeface="Poppins" pitchFamily="2" charset="77"/>
              </a:defRPr>
            </a:lvl1pPr>
          </a:lstStyle>
          <a:p>
            <a:fld id="{2D4E256F-C989-9D45-9136-B62EA99AC90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 descr="A logo on a black background&#10;&#10;Description automatically generated">
            <a:extLst>
              <a:ext uri="{FF2B5EF4-FFF2-40B4-BE49-F238E27FC236}">
                <a16:creationId xmlns:a16="http://schemas.microsoft.com/office/drawing/2014/main" id="{5F59F93F-7A36-0F66-A584-F0C49FB0E0DA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55593" y="-47179"/>
            <a:ext cx="1588857" cy="656780"/>
          </a:xfrm>
          <a:prstGeom prst="rect">
            <a:avLst/>
          </a:prstGeom>
        </p:spPr>
      </p:pic>
      <p:pic>
        <p:nvPicPr>
          <p:cNvPr id="25" name="Picture 24" descr="A map of the united states&#10;&#10;Description automatically generated">
            <a:extLst>
              <a:ext uri="{FF2B5EF4-FFF2-40B4-BE49-F238E27FC236}">
                <a16:creationId xmlns:a16="http://schemas.microsoft.com/office/drawing/2014/main" id="{1A573239-7D60-E8A5-1BB5-686135CDDB60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5501" y="-19327"/>
            <a:ext cx="620721" cy="620721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B2209EA1-16E1-B805-352A-4432A632654A}"/>
              </a:ext>
            </a:extLst>
          </p:cNvPr>
          <p:cNvSpPr/>
          <p:nvPr userDrawn="1"/>
        </p:nvSpPr>
        <p:spPr>
          <a:xfrm>
            <a:off x="-42040" y="-19328"/>
            <a:ext cx="880240" cy="6877327"/>
          </a:xfrm>
          <a:prstGeom prst="rect">
            <a:avLst/>
          </a:prstGeom>
          <a:solidFill>
            <a:srgbClr val="86B0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1" name="Picture 40" descr="A black and white map&#10;&#10;Description automatically generated">
            <a:extLst>
              <a:ext uri="{FF2B5EF4-FFF2-40B4-BE49-F238E27FC236}">
                <a16:creationId xmlns:a16="http://schemas.microsoft.com/office/drawing/2014/main" id="{FB995759-378D-4CA3-1EF4-53EE578140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/>
          <a:srcRect l="19036" r="13438"/>
          <a:stretch/>
        </p:blipFill>
        <p:spPr>
          <a:xfrm>
            <a:off x="-42040" y="2703442"/>
            <a:ext cx="930546" cy="1505627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244033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714" r:id="rId2"/>
    <p:sldLayoutId id="2147483814" r:id="rId3"/>
    <p:sldLayoutId id="2147483812" r:id="rId4"/>
    <p:sldLayoutId id="2147483813" r:id="rId5"/>
    <p:sldLayoutId id="2147483816" r:id="rId6"/>
    <p:sldLayoutId id="2147483744" r:id="rId7"/>
    <p:sldLayoutId id="2147483743" r:id="rId8"/>
    <p:sldLayoutId id="2147483713" r:id="rId9"/>
    <p:sldLayoutId id="2147483715" r:id="rId10"/>
    <p:sldLayoutId id="2147483716" r:id="rId11"/>
    <p:sldLayoutId id="2147483717" r:id="rId12"/>
    <p:sldLayoutId id="2147483718" r:id="rId13"/>
    <p:sldLayoutId id="2147483720" r:id="rId14"/>
    <p:sldLayoutId id="2147483721" r:id="rId15"/>
    <p:sldLayoutId id="2147483722" r:id="rId16"/>
    <p:sldLayoutId id="2147483723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b="1" i="0" kern="1200" dirty="0">
          <a:solidFill>
            <a:schemeClr val="accent1"/>
          </a:solidFill>
          <a:latin typeface="Roboto Condensed" panose="02000000000000000000" pitchFamily="2" charset="0"/>
          <a:ea typeface="Roboto Condensed" panose="02000000000000000000" pitchFamily="2" charset="0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500" b="0" i="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300" b="0" i="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Roboto Condensed" panose="02000000000000000000" pitchFamily="2" charset="0"/>
          <a:ea typeface="Roboto Condensed" panose="02000000000000000000" pitchFamily="2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B979A1-3380-63A3-B7E8-7D6A23CB2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013F99-A68B-4E02-0DBC-51A3C797A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F594A-0B3F-12AF-45C5-426D282FFE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9AF54-4EA4-B8BD-003B-27295648F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2C2BB-E642-CD1B-4677-D40726098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EA4282-3294-E64E-832E-82EACA028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7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2D9AD-7A6B-84E4-879D-6E9459327C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8730" y="805326"/>
            <a:ext cx="9595081" cy="1713939"/>
          </a:xfrm>
        </p:spPr>
        <p:txBody>
          <a:bodyPr/>
          <a:lstStyle/>
          <a:p>
            <a:pPr algn="ctr"/>
            <a:r>
              <a:rPr lang="en-US" dirty="0"/>
              <a:t>REUNION DES DIRECTEURS DU PROGRAMME ELARGI DE VACCINATION DE L’AFRIQUE CENTRALE, KINSHASA, 2024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CC9677-CEA3-FD4C-9E4A-9258492051D1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1704CF8-6071-A843-B308-8C2B057E5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8730" y="2851801"/>
            <a:ext cx="9144000" cy="2817479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Session: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Santé numérique dans le PEV et évaluation de la couverture vaccinale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fr-FR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Pays: RCA</a:t>
            </a: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Présentateur : Dr Wilfried KOMOYO</a:t>
            </a:r>
          </a:p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Date: </a:t>
            </a:r>
          </a:p>
        </p:txBody>
      </p:sp>
    </p:spTree>
    <p:extLst>
      <p:ext uri="{BB962C8B-B14F-4D97-AF65-F5344CB8AC3E}">
        <p14:creationId xmlns:p14="http://schemas.microsoft.com/office/powerpoint/2010/main" val="1598964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-13252"/>
            <a:ext cx="10515600" cy="687020"/>
          </a:xfrm>
        </p:spPr>
        <p:txBody>
          <a:bodyPr/>
          <a:lstStyle/>
          <a:p>
            <a:r>
              <a:rPr lang="fr-FR" dirty="0"/>
              <a:t>Contexte</a:t>
            </a:r>
            <a:endParaRPr lang="fr-FR" strike="sngStrike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1" y="792291"/>
            <a:ext cx="11020124" cy="574662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RCA a opté pour la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digitalisation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données de vaccination et de la surveillance pour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décision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vue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prendre des actions 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appropriées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collecte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données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tous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programmes de santé sur DHIS2;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visite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sites de surveillance avec 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l’outil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ODK;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supervision des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équipes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vaccination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lors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AVS avec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l’outil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ODK;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surveillance de 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l’innocuité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vaccinale avec ODK;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gestion information des 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vaccins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eSMT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réalisation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recente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l’enquete de couverture vaccinale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nationale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2023 et 2024 avec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l’utilisation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application survey CTO collect 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dont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les 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sultats</a:t>
            </a:r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montré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performance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exacte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régions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sanitaires en couverture vaccinale,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seule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region sanitaire N°7 qui a la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meilleure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performance par rapport aux six </a:t>
            </a:r>
            <a:r>
              <a:rPr lang="en-US" sz="2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autres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regions.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256F-C989-9D45-9136-B62EA99AC90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587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A8565-2FC6-8501-E4C5-019C8D111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Performance de la stratégie urbaine mise en évidence par l’ECV </a:t>
            </a:r>
            <a:r>
              <a:rPr lang="en-US" strike="sngStrike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D4D2-D451-9666-D67A-D8EB6E8DA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2438" y="1111378"/>
            <a:ext cx="4851133" cy="5244972"/>
          </a:xfrm>
        </p:spPr>
        <p:txBody>
          <a:bodyPr>
            <a:normAutofit/>
          </a:bodyPr>
          <a:lstStyle/>
          <a:p>
            <a:r>
              <a:rPr lang="fr-FR" sz="2400" kern="0" dirty="0">
                <a:latin typeface="Arial" panose="020B0604020202020204" pitchFamily="34" charset="0"/>
                <a:cs typeface="Arial" panose="020B0604020202020204" pitchFamily="34" charset="0"/>
              </a:rPr>
              <a:t>La stratégie urbaine de la vaccination dans la ville de Bangui a contribué à l’amélioration de la performance du PEV dans la région sanitaire N°7 et cela se voit à travers  l’amélioration des indicateurs de la vaccination.</a:t>
            </a:r>
          </a:p>
          <a:p>
            <a:pPr marL="0" indent="0">
              <a:buNone/>
            </a:pPr>
            <a:endParaRPr lang="fr-FR" sz="24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kern="0" dirty="0">
                <a:latin typeface="Arial" panose="020B0604020202020204" pitchFamily="34" charset="0"/>
                <a:cs typeface="Arial" panose="020B0604020202020204" pitchFamily="34" charset="0"/>
              </a:rPr>
              <a:t>Ces indicateurs phares sont mesurés  à partir de la fin de l’année 2018 pendant la mise en œuvre  et en 2022 à la fin du projet.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EF519-9094-3CF1-7865-774FCDA4E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256F-C989-9D45-9136-B62EA99AC904}" type="slidenum">
              <a:rPr lang="en-GB" smtClean="0"/>
              <a:pPr/>
              <a:t>3</a:t>
            </a:fld>
            <a:endParaRPr lang="en-GB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D6B4E26-0AB5-929A-674A-E97112E830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579741"/>
              </p:ext>
            </p:extLst>
          </p:nvPr>
        </p:nvGraphicFramePr>
        <p:xfrm>
          <a:off x="960897" y="1977650"/>
          <a:ext cx="5788845" cy="4123095"/>
        </p:xfrm>
        <a:graphic>
          <a:graphicData uri="http://schemas.openxmlformats.org/drawingml/2006/table">
            <a:tbl>
              <a:tblPr/>
              <a:tblGrid>
                <a:gridCol w="1157769">
                  <a:extLst>
                    <a:ext uri="{9D8B030D-6E8A-4147-A177-3AD203B41FA5}">
                      <a16:colId xmlns:a16="http://schemas.microsoft.com/office/drawing/2014/main" val="3227643617"/>
                    </a:ext>
                  </a:extLst>
                </a:gridCol>
                <a:gridCol w="1157769">
                  <a:extLst>
                    <a:ext uri="{9D8B030D-6E8A-4147-A177-3AD203B41FA5}">
                      <a16:colId xmlns:a16="http://schemas.microsoft.com/office/drawing/2014/main" val="1395298520"/>
                    </a:ext>
                  </a:extLst>
                </a:gridCol>
                <a:gridCol w="1157769">
                  <a:extLst>
                    <a:ext uri="{9D8B030D-6E8A-4147-A177-3AD203B41FA5}">
                      <a16:colId xmlns:a16="http://schemas.microsoft.com/office/drawing/2014/main" val="1899198619"/>
                    </a:ext>
                  </a:extLst>
                </a:gridCol>
                <a:gridCol w="1157769">
                  <a:extLst>
                    <a:ext uri="{9D8B030D-6E8A-4147-A177-3AD203B41FA5}">
                      <a16:colId xmlns:a16="http://schemas.microsoft.com/office/drawing/2014/main" val="2237611102"/>
                    </a:ext>
                  </a:extLst>
                </a:gridCol>
                <a:gridCol w="1157769">
                  <a:extLst>
                    <a:ext uri="{9D8B030D-6E8A-4147-A177-3AD203B41FA5}">
                      <a16:colId xmlns:a16="http://schemas.microsoft.com/office/drawing/2014/main" val="345970747"/>
                    </a:ext>
                  </a:extLst>
                </a:gridCol>
              </a:tblGrid>
              <a:tr h="541013">
                <a:tc>
                  <a:txBody>
                    <a:bodyPr/>
                    <a:lstStyle/>
                    <a:p>
                      <a:pPr algn="ctr" fontAlgn="t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Niveaux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Zéro dose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Penta abandon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Jamais vaccinés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142877"/>
                  </a:ext>
                </a:extLst>
              </a:tr>
              <a:tr h="429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1722524"/>
                  </a:ext>
                </a:extLst>
              </a:tr>
              <a:tr h="429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804443"/>
                  </a:ext>
                </a:extLst>
              </a:tr>
              <a:tr h="429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5221048"/>
                  </a:ext>
                </a:extLst>
              </a:tr>
              <a:tr h="429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6875653"/>
                  </a:ext>
                </a:extLst>
              </a:tr>
              <a:tr h="429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668701"/>
                  </a:ext>
                </a:extLst>
              </a:tr>
              <a:tr h="429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6528799"/>
                  </a:ext>
                </a:extLst>
              </a:tr>
              <a:tr h="44776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302460"/>
                  </a:ext>
                </a:extLst>
              </a:tr>
              <a:tr h="55522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92671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78ED695-D1C1-1744-ADCD-CFE4FF2F1AB0}"/>
              </a:ext>
            </a:extLst>
          </p:cNvPr>
          <p:cNvSpPr txBox="1"/>
          <p:nvPr/>
        </p:nvSpPr>
        <p:spPr>
          <a:xfrm>
            <a:off x="960897" y="1282904"/>
            <a:ext cx="614573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Résultat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ECV 2024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405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A8565-2FC6-8501-E4C5-019C8D111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277" y="419885"/>
            <a:ext cx="10129654" cy="92765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Evolution des </a:t>
            </a:r>
            <a:r>
              <a:rPr lang="en-US" sz="3200" dirty="0" err="1">
                <a:solidFill>
                  <a:schemeClr val="tx1"/>
                </a:solidFill>
              </a:rPr>
              <a:t>indicateurs</a:t>
            </a:r>
            <a:r>
              <a:rPr lang="en-US" sz="3200" dirty="0">
                <a:solidFill>
                  <a:schemeClr val="tx1"/>
                </a:solidFill>
              </a:rPr>
              <a:t> dans la RS7 suite </a:t>
            </a:r>
            <a:r>
              <a:rPr lang="fr-FR" sz="3200" dirty="0">
                <a:solidFill>
                  <a:schemeClr val="tx1"/>
                </a:solidFill>
              </a:rPr>
              <a:t>à</a:t>
            </a:r>
            <a:r>
              <a:rPr lang="en-US" sz="3200" dirty="0">
                <a:solidFill>
                  <a:schemeClr val="tx1"/>
                </a:solidFill>
              </a:rPr>
              <a:t> la mise en oeuvre de la </a:t>
            </a:r>
            <a:r>
              <a:rPr lang="en-US" sz="3200" dirty="0" err="1">
                <a:solidFill>
                  <a:schemeClr val="tx1"/>
                </a:solidFill>
              </a:rPr>
              <a:t>stratégie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urbaine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fr-FR" sz="3200" dirty="0">
                <a:solidFill>
                  <a:schemeClr val="tx1"/>
                </a:solidFill>
              </a:rPr>
              <a:t>à</a:t>
            </a:r>
            <a:r>
              <a:rPr lang="en-US" sz="3200" dirty="0">
                <a:solidFill>
                  <a:schemeClr val="tx1"/>
                </a:solidFill>
              </a:rPr>
              <a:t> Bangui </a:t>
            </a:r>
            <a:r>
              <a:rPr lang="en-US" sz="3200" strike="sngStrik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EF519-9094-3CF1-7865-774FCDA4E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256F-C989-9D45-9136-B62EA99AC904}" type="slidenum">
              <a:rPr lang="en-GB" smtClean="0"/>
              <a:pPr/>
              <a:t>4</a:t>
            </a:fld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4752624-9AAE-9D74-2F85-71AA2409EF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893144"/>
              </p:ext>
            </p:extLst>
          </p:nvPr>
        </p:nvGraphicFramePr>
        <p:xfrm>
          <a:off x="1318661" y="2063926"/>
          <a:ext cx="10035140" cy="2730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074">
                  <a:extLst>
                    <a:ext uri="{9D8B030D-6E8A-4147-A177-3AD203B41FA5}">
                      <a16:colId xmlns:a16="http://schemas.microsoft.com/office/drawing/2014/main" val="3951451774"/>
                    </a:ext>
                  </a:extLst>
                </a:gridCol>
                <a:gridCol w="2599617">
                  <a:extLst>
                    <a:ext uri="{9D8B030D-6E8A-4147-A177-3AD203B41FA5}">
                      <a16:colId xmlns:a16="http://schemas.microsoft.com/office/drawing/2014/main" val="2295713488"/>
                    </a:ext>
                  </a:extLst>
                </a:gridCol>
                <a:gridCol w="2756170">
                  <a:extLst>
                    <a:ext uri="{9D8B030D-6E8A-4147-A177-3AD203B41FA5}">
                      <a16:colId xmlns:a16="http://schemas.microsoft.com/office/drawing/2014/main" val="4059466135"/>
                    </a:ext>
                  </a:extLst>
                </a:gridCol>
                <a:gridCol w="1984279">
                  <a:extLst>
                    <a:ext uri="{9D8B030D-6E8A-4147-A177-3AD203B41FA5}">
                      <a16:colId xmlns:a16="http://schemas.microsoft.com/office/drawing/2014/main" val="998113628"/>
                    </a:ext>
                  </a:extLst>
                </a:gridCol>
              </a:tblGrid>
              <a:tr h="657508">
                <a:tc>
                  <a:txBody>
                    <a:bodyPr/>
                    <a:lstStyle/>
                    <a:p>
                      <a:r>
                        <a:rPr lang="en-US" sz="2800" dirty="0" err="1">
                          <a:solidFill>
                            <a:schemeClr val="tx1"/>
                          </a:solidFill>
                        </a:rPr>
                        <a:t>Indicateurs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 err="1">
                          <a:solidFill>
                            <a:schemeClr val="tx1"/>
                          </a:solidFill>
                        </a:rPr>
                        <a:t>Niveau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 en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 err="1">
                          <a:solidFill>
                            <a:schemeClr val="tx1"/>
                          </a:solidFill>
                        </a:rPr>
                        <a:t>Niveau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 en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Objectif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722088"/>
                  </a:ext>
                </a:extLst>
              </a:tr>
              <a:tr h="380937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CV en Penta3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259110"/>
                  </a:ext>
                </a:extLst>
              </a:tr>
              <a:tr h="380937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CV en Td2+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52843"/>
                  </a:ext>
                </a:extLst>
              </a:tr>
              <a:tr h="380937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CV en VAR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505507"/>
                  </a:ext>
                </a:extLst>
              </a:tr>
              <a:tr h="380937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TA BCG-VAR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33.2%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&lt;10%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202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334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5805-3B17-8A74-5D97-8CCAF893E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449438"/>
          </a:xfrm>
        </p:spPr>
        <p:txBody>
          <a:bodyPr>
            <a:normAutofit fontScale="90000"/>
          </a:bodyPr>
          <a:lstStyle/>
          <a:p>
            <a:r>
              <a:rPr lang="en-US" dirty="0"/>
              <a:t>Ce qui a </a:t>
            </a:r>
            <a:r>
              <a:rPr lang="en-US" dirty="0" err="1"/>
              <a:t>été</a:t>
            </a:r>
            <a:r>
              <a:rPr lang="en-US" dirty="0"/>
              <a:t> fait  1/2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314EF-A60E-0B9D-E1AD-7F03905D5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18594"/>
            <a:ext cx="11068251" cy="5939406"/>
          </a:xfrm>
        </p:spPr>
        <p:txBody>
          <a:bodyPr>
            <a:normAutofit lnSpcReduction="10000"/>
          </a:bodyPr>
          <a:lstStyle/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Installation et utilisation de DHIS2 dans les 35 districts sanitaires du pays </a:t>
            </a:r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Formations des acteurs du niveau central et des districts sur le </a:t>
            </a:r>
            <a:r>
              <a:rPr lang="fr-FR" sz="2200" dirty="0" err="1"/>
              <a:t>eSMT</a:t>
            </a:r>
            <a:endParaRPr lang="fr-FR" sz="2200" dirty="0"/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Dotation des 35 districts sanitaires en outils informatiques pour l’utilisation de </a:t>
            </a:r>
            <a:r>
              <a:rPr lang="fr-FR" sz="2200" dirty="0" err="1"/>
              <a:t>eSMT</a:t>
            </a:r>
            <a:endParaRPr lang="fr-FR" sz="2200" dirty="0"/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Organisation des réunions de monitorage et de supervision/coaching </a:t>
            </a:r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Mise en place du comité régional  de suivi  des activités</a:t>
            </a:r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Vaccination les jours fériés et weekend</a:t>
            </a:r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Renforcement de capacités des DRS, ECD et des agents PEV (MLM, PEV au quotidien)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472C4">
                  <a:lumMod val="60000"/>
                  <a:lumOff val="40000"/>
                </a:srgbClr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200" dirty="0"/>
              <a:t>Renforcement des RH avec le recrutement des agents additionnels 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(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Contractuels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)</a:t>
            </a:r>
            <a:endParaRPr lang="fr-FR" sz="2200" dirty="0"/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Motivation des agents impliqués dans la vaccination   </a:t>
            </a:r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Recherche des perdus de vue </a:t>
            </a:r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lang="fr-FR" sz="2200" dirty="0"/>
              <a:t>Rattrapage des enfants de 12 à 23 mois </a:t>
            </a:r>
          </a:p>
          <a:p>
            <a:pPr>
              <a:buClr>
                <a:srgbClr val="4472C4">
                  <a:lumMod val="60000"/>
                  <a:lumOff val="40000"/>
                </a:srgbClr>
              </a:buClr>
              <a:defRPr/>
            </a:pP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Implication des 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relais</a:t>
            </a:r>
            <a:r>
              <a:rPr lang="en-US" sz="2200" dirty="0"/>
              <a:t> 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communautaires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/agents de 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sante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communautaires</a:t>
            </a:r>
            <a:endParaRPr kumimoji="0" lang="en-US" sz="2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472C4">
                  <a:lumMod val="60000"/>
                  <a:lumOff val="40000"/>
                </a:srgbClr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Envois des SMS de rappels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472C4">
                  <a:lumMod val="60000"/>
                  <a:lumOff val="40000"/>
                </a:srgbClr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Renforcement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en </a:t>
            </a:r>
            <a:r>
              <a:rPr lang="fr-FR" sz="2200" dirty="0"/>
              <a:t>é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quipements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de 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chaine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froid</a:t>
            </a:r>
            <a:r>
              <a:rPr kumimoji="0" lang="en-US" sz="2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et de la </a:t>
            </a:r>
            <a:r>
              <a:rPr kumimoji="0" lang="en-US" sz="2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logistique</a:t>
            </a:r>
            <a:endParaRPr kumimoji="0" lang="en-US" sz="2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algn="just"/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D79ED4-E950-F21C-B292-D6E86D27C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256F-C989-9D45-9136-B62EA99AC90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587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314EF-A60E-0B9D-E1AD-7F03905D5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577" y="899515"/>
            <a:ext cx="10515600" cy="5821960"/>
          </a:xfrm>
        </p:spPr>
        <p:txBody>
          <a:bodyPr>
            <a:normAutofit/>
          </a:bodyPr>
          <a:lstStyle/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Réalisation de la stratégie avancée</a:t>
            </a:r>
          </a:p>
          <a:p>
            <a:pPr algn="just"/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Disponibilité des kits MAPI dans les centres PEV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Renforcement de la logistique ( moyens roulants et chaine de froid)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Extension des centres PEV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Identification des PF régionaux d’appui à la mise en œuvre dans chaque DS;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Décentralisation de la gestion financière au  cours du projet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Tenue des réunions d’information et de plaidoyer auprès des leaders communautaires</a:t>
            </a:r>
          </a:p>
          <a:p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Renforcement de la communication à travers la diffusion des messages (Téléphonie mobile, spots radio, caravane de sensibilisation dépliants, pancarte ,etc.)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D79ED4-E950-F21C-B292-D6E86D27C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256F-C989-9D45-9136-B62EA99AC90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F3FFF7-2663-2753-1027-87F96E259602}"/>
              </a:ext>
            </a:extLst>
          </p:cNvPr>
          <p:cNvSpPr txBox="1"/>
          <p:nvPr/>
        </p:nvSpPr>
        <p:spPr>
          <a:xfrm>
            <a:off x="905577" y="97047"/>
            <a:ext cx="61457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Ce qui a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été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fait  2/2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025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AA408-6E40-8F42-8957-4C66E53F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256F-C989-9D45-9136-B62EA99AC904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E349B7-FC92-C87F-3E55-FBCC5028F93E}"/>
              </a:ext>
            </a:extLst>
          </p:cNvPr>
          <p:cNvSpPr txBox="1"/>
          <p:nvPr/>
        </p:nvSpPr>
        <p:spPr>
          <a:xfrm>
            <a:off x="1083242" y="-14801"/>
            <a:ext cx="109334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Lecons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tir</a:t>
            </a:r>
            <a:r>
              <a:rPr lang="en-US" sz="3600" b="1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es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et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recommandations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28B4BD-E3D7-1F8A-62B8-6E5FFDAF12D0}"/>
              </a:ext>
            </a:extLst>
          </p:cNvPr>
          <p:cNvSpPr txBox="1"/>
          <p:nvPr/>
        </p:nvSpPr>
        <p:spPr>
          <a:xfrm>
            <a:off x="956909" y="807307"/>
            <a:ext cx="49786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Lecons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tir</a:t>
            </a:r>
            <a:r>
              <a:rPr lang="en-US" sz="2800" b="1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ée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s</a:t>
            </a:r>
            <a:endParaRPr lang="en-US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3F45CE-AA42-175C-C10F-9F4B3A184006}"/>
              </a:ext>
            </a:extLst>
          </p:cNvPr>
          <p:cNvSpPr txBox="1"/>
          <p:nvPr/>
        </p:nvSpPr>
        <p:spPr>
          <a:xfrm>
            <a:off x="838198" y="1506304"/>
            <a:ext cx="5923549" cy="5667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472C4">
                  <a:lumMod val="60000"/>
                  <a:lumOff val="40000"/>
                </a:srgbClr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La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digitsalisation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permet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d’ameliorer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la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qualite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des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données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pour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une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prise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décision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sur des bases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factuelles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Roboto Condensed" panose="02000000000000000000" pitchFamily="2" charset="0"/>
              <a:ea typeface="Roboto Condensed" panose="02000000000000000000" pitchFamily="2" charset="0"/>
              <a:cs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472C4">
                  <a:lumMod val="60000"/>
                  <a:lumOff val="40000"/>
                </a:srgbClr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Implication de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toutes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les parties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prenantes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lors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des reunions de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monitorage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(Personnel de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santé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, leaders religieux dans la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misen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en oeuvre de la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stratégie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urbaine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 vaccination est la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clé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 la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r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ussite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ce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projet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Condensed" panose="02000000000000000000" pitchFamily="2" charset="0"/>
              <a:ea typeface="Roboto Condensed" panose="02000000000000000000" pitchFamily="2" charset="0"/>
              <a:cs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472C4">
                  <a:lumMod val="60000"/>
                  <a:lumOff val="40000"/>
                </a:srgbClr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La vaccination dans les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march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, les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lieux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 grands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rassemblements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et à des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horaires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adaptées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aux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mamans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 et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gardiens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d’enfants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est un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moyen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rattraper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les enfants et les occasions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manquées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 Condensed" panose="02000000000000000000" pitchFamily="2" charset="0"/>
              <a:ea typeface="Roboto Condensed" panose="02000000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B19326-E357-07D9-E61F-6659FE845209}"/>
              </a:ext>
            </a:extLst>
          </p:cNvPr>
          <p:cNvSpPr txBox="1"/>
          <p:nvPr/>
        </p:nvSpPr>
        <p:spPr>
          <a:xfrm>
            <a:off x="6549991" y="897389"/>
            <a:ext cx="51783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R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ecommandations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aux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autres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pays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AD2870-75F5-17E8-4770-D8AF5483E2E6}"/>
              </a:ext>
            </a:extLst>
          </p:cNvPr>
          <p:cNvSpPr txBox="1"/>
          <p:nvPr/>
        </p:nvSpPr>
        <p:spPr>
          <a:xfrm>
            <a:off x="6670307" y="1559480"/>
            <a:ext cx="505807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Renforcer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la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digitalisation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et la gestion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informatis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e des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donn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es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afin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d’am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liorer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leur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qualit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pour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 pr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cises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 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cisions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pertinentes</a:t>
            </a:r>
            <a:endParaRPr lang="en-US" sz="2400" dirty="0">
              <a:latin typeface="Roboto Condensed" panose="02000000000000000000" pitchFamily="2" charset="0"/>
              <a:ea typeface="Roboto Condensed" panose="02000000000000000000" pitchFamily="2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Roboto Condensed" panose="02000000000000000000" pitchFamily="2" charset="0"/>
              <a:ea typeface="Roboto Condensed" panose="02000000000000000000" pitchFamily="2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Impliquer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toutes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les parties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prenantes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dans la vaccination a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toutes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tapes (planification, mise en oeuvre, suivi et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valuation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Roboto Condensed" panose="02000000000000000000" pitchFamily="2" charset="0"/>
              <a:ea typeface="Roboto Condensed" panose="02000000000000000000" pitchFamily="2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Adapter les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horaires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 de vaccination aux occupations des </a:t>
            </a:r>
            <a:r>
              <a:rPr lang="en-US" sz="2400" dirty="0" err="1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communaut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é</a:t>
            </a:r>
            <a:r>
              <a:rPr lang="en-US" sz="2400" dirty="0">
                <a:latin typeface="Roboto Condensed" panose="02000000000000000000" pitchFamily="2" charset="0"/>
                <a:ea typeface="Roboto Condensed" panose="02000000000000000000" pitchFamily="2" charset="0"/>
                <a:cs typeface="Calibri" panose="020F0502020204030204" pitchFamily="34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842295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2AD61A-D4EB-3CFE-ED22-6831811FF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A4626-453D-4943-B479-D8E5B3B92767}" type="slidenum">
              <a:rPr lang="en-GB" smtClean="0"/>
              <a:t>8</a:t>
            </a:fld>
            <a:endParaRPr lang="en-GB"/>
          </a:p>
        </p:txBody>
      </p:sp>
      <p:pic>
        <p:nvPicPr>
          <p:cNvPr id="6" name="Espace réservé pour une image  5">
            <a:extLst>
              <a:ext uri="{FF2B5EF4-FFF2-40B4-BE49-F238E27FC236}">
                <a16:creationId xmlns:a16="http://schemas.microsoft.com/office/drawing/2014/main" id="{76F656F4-6D9F-9E9F-C8C8-360B8F37E09E}"/>
              </a:ext>
            </a:extLst>
          </p:cNvPr>
          <p:cNvPicPr>
            <a:picLocks noGrp="1" noChangeAspect="1"/>
          </p:cNvPicPr>
          <p:nvPr>
            <p:ph type="pic" idx="13"/>
          </p:nvPr>
        </p:nvPicPr>
        <p:blipFill>
          <a:blip r:embed="rId2"/>
          <a:srcRect l="3210" r="3210"/>
          <a:stretch>
            <a:fillRect/>
          </a:stretch>
        </p:blipFill>
        <p:spPr>
          <a:xfrm>
            <a:off x="8870270" y="128248"/>
            <a:ext cx="3068637" cy="2422525"/>
          </a:xfrm>
          <a:prstGeom prst="rect">
            <a:avLst/>
          </a:prstGeom>
        </p:spPr>
      </p:pic>
      <p:pic>
        <p:nvPicPr>
          <p:cNvPr id="3" name="Espace réservé du contenu 3">
            <a:extLst>
              <a:ext uri="{FF2B5EF4-FFF2-40B4-BE49-F238E27FC236}">
                <a16:creationId xmlns:a16="http://schemas.microsoft.com/office/drawing/2014/main" id="{350E3126-0062-F520-4D31-FD27A921B90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901899" y="371293"/>
            <a:ext cx="2168528" cy="16025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2FD1686C-E9EE-8BE5-3481-F7E58F60529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617870" y="948236"/>
            <a:ext cx="2168528" cy="16025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605553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93c628-f351-476b-bac4-4ac2b9a0ab84" xsi:nil="true"/>
    <lcf76f155ced4ddcb4097134ff3c332f xmlns="9538e8e8-37da-4099-8b53-4520a2e56b4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B5CC9EDF221409618B2DF695DB40D" ma:contentTypeVersion="18" ma:contentTypeDescription="Create a new document." ma:contentTypeScope="" ma:versionID="30f1c54b7ce6f8c87a0b9d34cb992982">
  <xsd:schema xmlns:xsd="http://www.w3.org/2001/XMLSchema" xmlns:xs="http://www.w3.org/2001/XMLSchema" xmlns:p="http://schemas.microsoft.com/office/2006/metadata/properties" xmlns:ns2="9538e8e8-37da-4099-8b53-4520a2e56b40" xmlns:ns3="9293c628-f351-476b-bac4-4ac2b9a0ab84" targetNamespace="http://schemas.microsoft.com/office/2006/metadata/properties" ma:root="true" ma:fieldsID="2aa6c65805fe350010fa4cf46e56e689" ns2:_="" ns3:_="">
    <xsd:import namespace="9538e8e8-37da-4099-8b53-4520a2e56b40"/>
    <xsd:import namespace="9293c628-f351-476b-bac4-4ac2b9a0ab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8e8e8-37da-4099-8b53-4520a2e56b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3c628-f351-476b-bac4-4ac2b9a0ab8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d81e0e0-83b1-40b3-a78c-514a3eb937cf}" ma:internalName="TaxCatchAll" ma:showField="CatchAllData" ma:web="9293c628-f351-476b-bac4-4ac2b9a0ab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FECBF0-5432-434A-86E8-D94E075E4CD9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9293c628-f351-476b-bac4-4ac2b9a0ab84"/>
    <ds:schemaRef ds:uri="9538e8e8-37da-4099-8b53-4520a2e56b40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8FD5832-EA3F-4DBF-B55F-9B9689A04895}">
  <ds:schemaRefs>
    <ds:schemaRef ds:uri="9293c628-f351-476b-bac4-4ac2b9a0ab84"/>
    <ds:schemaRef ds:uri="9538e8e8-37da-4099-8b53-4520a2e56b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A74C412-F661-4247-BD0F-D4BB45099B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2564</TotalTime>
  <Words>751</Words>
  <Application>Microsoft Office PowerPoint</Application>
  <PresentationFormat>Widescreen</PresentationFormat>
  <Paragraphs>127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Poppins</vt:lpstr>
      <vt:lpstr>Roboto Condensed</vt:lpstr>
      <vt:lpstr>Roboto Medium</vt:lpstr>
      <vt:lpstr>2_Office Theme</vt:lpstr>
      <vt:lpstr>Office Theme</vt:lpstr>
      <vt:lpstr>Office Theme</vt:lpstr>
      <vt:lpstr>REUNION DES DIRECTEURS DU PROGRAMME ELARGI DE VACCINATION DE L’AFRIQUE CENTRALE, KINSHASA, 2024</vt:lpstr>
      <vt:lpstr>Contexte</vt:lpstr>
      <vt:lpstr>Performance de la stratégie urbaine mise en évidence par l’ECV  </vt:lpstr>
      <vt:lpstr>Evolution des indicateurs dans la RS7 suite à la mise en oeuvre de la stratégie urbaine à Bangui  </vt:lpstr>
      <vt:lpstr>Ce qui a été fait  1/2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Churchill</dc:creator>
  <cp:lastModifiedBy>Benedict Nguimbis</cp:lastModifiedBy>
  <cp:revision>56</cp:revision>
  <cp:lastPrinted>2021-06-16T07:59:44Z</cp:lastPrinted>
  <dcterms:created xsi:type="dcterms:W3CDTF">2021-01-13T12:09:36Z</dcterms:created>
  <dcterms:modified xsi:type="dcterms:W3CDTF">2024-09-10T11:33:09Z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0x0101005A4B5CC9EDF221409618B2DF695DB40D</vt:lpwstr>
  </property>
  <property fmtid="{D5CDD505-2E9C-101B-9397-08002B2CF9AE}" pid="3" name="MediaServiceImageTags">
    <vt:lpwstr/>
  </property>
</Properties>
</file>