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12" r:id="rId4"/>
    <p:sldMasterId id="2147483752" r:id="rId5"/>
    <p:sldMasterId id="2147483815" r:id="rId6"/>
  </p:sldMasterIdLst>
  <p:notesMasterIdLst>
    <p:notesMasterId r:id="rId17"/>
  </p:notesMasterIdLst>
  <p:handoutMasterIdLst>
    <p:handoutMasterId r:id="rId18"/>
  </p:handoutMasterIdLst>
  <p:sldIdLst>
    <p:sldId id="2140919223" r:id="rId7"/>
    <p:sldId id="2147481288" r:id="rId8"/>
    <p:sldId id="2140919224" r:id="rId9"/>
    <p:sldId id="2140919227" r:id="rId10"/>
    <p:sldId id="2140919233" r:id="rId11"/>
    <p:sldId id="2140919246" r:id="rId12"/>
    <p:sldId id="2147481289" r:id="rId13"/>
    <p:sldId id="257" r:id="rId14"/>
    <p:sldId id="2147481292" r:id="rId15"/>
    <p:sldId id="2140919222" r:id="rId16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319B10-927F-A669-69A4-84B0A4E8C95E}" name="WALLACE, Aaron" initials="WA" userId="S::wallacea@who.int::5b27d39c-8cfc-43f5-ba11-3ff3c10f067d" providerId="AD"/>
  <p188:author id="{3E09D28E-8FF6-C4AA-1D31-105863C2F291}" name="Aaron Wallace" initials="AW" userId="Aaron Wallace" providerId="None"/>
  <p188:author id="{7A4B85FA-32E6-9E94-B5C7-2DC71EC2C560}" name="SHENDALE, Stephanie" initials="SS" userId="S::shendales@who.int::7af1828e-f8ee-4826-8c8d-83dce249656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ERNUSCHI, Tania" initials="CT" lastIdx="6" clrIdx="6"/>
  <p:cmAuthor id="1" name="James Wicken" initials="JW" lastIdx="6" clrIdx="0"/>
  <p:cmAuthor id="8" name="SATOULOU-MALEYO, Alexis" initials="SMA" lastIdx="2" clrIdx="7"/>
  <p:cmAuthor id="2" name="LINDSTRAND, Ann" initials="LA" lastIdx="2" clrIdx="1"/>
  <p:cmAuthor id="3" name="Gabriela Guizzo Dri" initials="GGD" lastIdx="1" clrIdx="2"/>
  <p:cmAuthor id="4" name="FIHMAN, Johanna" initials="FJ" lastIdx="19" clrIdx="3"/>
  <p:cmAuthor id="5" name="Sarah Churchill" initials="SC" lastIdx="1" clrIdx="4"/>
  <p:cmAuthor id="6" name="PETU, Amos" initials="PA" lastIdx="1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B0D6"/>
    <a:srgbClr val="0000FF"/>
    <a:srgbClr val="001534"/>
    <a:srgbClr val="4472C4"/>
    <a:srgbClr val="2D5497"/>
    <a:srgbClr val="46B1E1"/>
    <a:srgbClr val="1BA6E2"/>
    <a:srgbClr val="89C27F"/>
    <a:srgbClr val="EFD068"/>
    <a:srgbClr val="F09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79"/>
    <p:restoredTop sz="92308" autoAdjust="0"/>
  </p:normalViewPr>
  <p:slideViewPr>
    <p:cSldViewPr snapToGrid="0">
      <p:cViewPr varScale="1">
        <p:scale>
          <a:sx n="68" d="100"/>
          <a:sy n="68" d="100"/>
        </p:scale>
        <p:origin x="80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5400" y="20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ie alain kemenang" userId="047b8a021e183954" providerId="LiveId" clId="{6005CB80-A531-45DA-A867-DC6DF056C20B}"/>
    <pc:docChg chg="delSld modSld">
      <pc:chgData name="edie alain kemenang" userId="047b8a021e183954" providerId="LiveId" clId="{6005CB80-A531-45DA-A867-DC6DF056C20B}" dt="2024-09-09T05:01:41.794" v="1" actId="2696"/>
      <pc:docMkLst>
        <pc:docMk/>
      </pc:docMkLst>
      <pc:sldChg chg="modSp del mod">
        <pc:chgData name="edie alain kemenang" userId="047b8a021e183954" providerId="LiveId" clId="{6005CB80-A531-45DA-A867-DC6DF056C20B}" dt="2024-09-09T05:01:41.794" v="1" actId="2696"/>
        <pc:sldMkLst>
          <pc:docMk/>
          <pc:sldMk cId="3047569994" sldId="2147481293"/>
        </pc:sldMkLst>
        <pc:spChg chg="mod">
          <ac:chgData name="edie alain kemenang" userId="047b8a021e183954" providerId="LiveId" clId="{6005CB80-A531-45DA-A867-DC6DF056C20B}" dt="2024-09-09T05:01:17.564" v="0" actId="1076"/>
          <ac:spMkLst>
            <pc:docMk/>
            <pc:sldMk cId="3047569994" sldId="2147481293"/>
            <ac:spMk id="6" creationId="{B1DE00C0-2FA7-2426-BB8F-9E64785D5043}"/>
          </ac:spMkLst>
        </pc:spChg>
      </pc:sldChg>
    </pc:docChg>
  </pc:docChgLst>
  <pc:docChgLst>
    <pc:chgData name="MBOUSSOU, Franck Fortune Roland" userId="dee41172-6d59-4e87-9759-697c6a1b4376" providerId="ADAL" clId="{46890419-6CCB-4445-888D-AAAB1890F554}"/>
    <pc:docChg chg="custSel addSld modSld">
      <pc:chgData name="MBOUSSOU, Franck Fortune Roland" userId="dee41172-6d59-4e87-9759-697c6a1b4376" providerId="ADAL" clId="{46890419-6CCB-4445-888D-AAAB1890F554}" dt="2024-09-09T02:51:21.332" v="396" actId="948"/>
      <pc:docMkLst>
        <pc:docMk/>
      </pc:docMkLst>
      <pc:sldChg chg="addSp delSp modSp mod">
        <pc:chgData name="MBOUSSOU, Franck Fortune Roland" userId="dee41172-6d59-4e87-9759-697c6a1b4376" providerId="ADAL" clId="{46890419-6CCB-4445-888D-AAAB1890F554}" dt="2024-09-09T02:51:21.332" v="396" actId="948"/>
        <pc:sldMkLst>
          <pc:docMk/>
          <pc:sldMk cId="2604265616" sldId="2147481292"/>
        </pc:sldMkLst>
        <pc:spChg chg="add mod">
          <ac:chgData name="MBOUSSOU, Franck Fortune Roland" userId="dee41172-6d59-4e87-9759-697c6a1b4376" providerId="ADAL" clId="{46890419-6CCB-4445-888D-AAAB1890F554}" dt="2024-09-09T02:51:21.332" v="396" actId="948"/>
          <ac:spMkLst>
            <pc:docMk/>
            <pc:sldMk cId="2604265616" sldId="2147481292"/>
            <ac:spMk id="3" creationId="{DB29C9B5-AD6B-0FF3-A737-201692CCD704}"/>
          </ac:spMkLst>
        </pc:spChg>
        <pc:spChg chg="del mod">
          <ac:chgData name="MBOUSSOU, Franck Fortune Roland" userId="dee41172-6d59-4e87-9759-697c6a1b4376" providerId="ADAL" clId="{46890419-6CCB-4445-888D-AAAB1890F554}" dt="2024-09-09T02:48:13.338" v="363" actId="478"/>
          <ac:spMkLst>
            <pc:docMk/>
            <pc:sldMk cId="2604265616" sldId="2147481292"/>
            <ac:spMk id="6" creationId="{B1DE00C0-2FA7-2426-BB8F-9E64785D5043}"/>
          </ac:spMkLst>
        </pc:spChg>
      </pc:sldChg>
      <pc:sldChg chg="add">
        <pc:chgData name="MBOUSSOU, Franck Fortune Roland" userId="dee41172-6d59-4e87-9759-697c6a1b4376" providerId="ADAL" clId="{46890419-6CCB-4445-888D-AAAB1890F554}" dt="2024-09-09T02:48:07.323" v="362" actId="2890"/>
        <pc:sldMkLst>
          <pc:docMk/>
          <pc:sldMk cId="3047569994" sldId="214748129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9E71EA-DF23-4595-9043-0CBEB6A79D40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2D36CF7-5BDB-4DEA-9AC6-B48055A8E42D}">
      <dgm:prSet/>
      <dgm:spPr/>
      <dgm:t>
        <a:bodyPr/>
        <a:lstStyle/>
        <a:p>
          <a:r>
            <a:rPr lang="en-GB" b="1" dirty="0"/>
            <a:t>Plan de </a:t>
          </a:r>
          <a:r>
            <a:rPr lang="en-GB" b="1" dirty="0" err="1"/>
            <a:t>rattrapage</a:t>
          </a:r>
          <a:r>
            <a:rPr lang="en-GB" b="1" dirty="0"/>
            <a:t> vaccinal </a:t>
          </a:r>
          <a:r>
            <a:rPr lang="en-GB" b="1" dirty="0" err="1"/>
            <a:t>élaboré</a:t>
          </a:r>
          <a:r>
            <a:rPr lang="en-GB" b="1" dirty="0"/>
            <a:t> et feed-back du GTR </a:t>
          </a:r>
          <a:r>
            <a:rPr lang="en-GB" b="1" dirty="0" err="1"/>
            <a:t>reçu</a:t>
          </a:r>
          <a:endParaRPr lang="en-US" b="1" dirty="0"/>
        </a:p>
      </dgm:t>
    </dgm:pt>
    <dgm:pt modelId="{9199DE55-EBAA-4AE7-BC64-DD5BD5A1129F}" type="parTrans" cxnId="{FDE5B776-CEDB-4352-B0F7-116C36D66143}">
      <dgm:prSet/>
      <dgm:spPr/>
      <dgm:t>
        <a:bodyPr/>
        <a:lstStyle/>
        <a:p>
          <a:endParaRPr lang="en-US" b="1"/>
        </a:p>
      </dgm:t>
    </dgm:pt>
    <dgm:pt modelId="{337B1457-0CA6-458A-84C1-D5F53EA2905A}" type="sibTrans" cxnId="{FDE5B776-CEDB-4352-B0F7-116C36D66143}">
      <dgm:prSet/>
      <dgm:spPr/>
      <dgm:t>
        <a:bodyPr/>
        <a:lstStyle/>
        <a:p>
          <a:endParaRPr lang="en-US" b="1"/>
        </a:p>
      </dgm:t>
    </dgm:pt>
    <dgm:pt modelId="{D59B4BA7-C9E4-4B2E-8DD3-673C297D420A}">
      <dgm:prSet/>
      <dgm:spPr/>
      <dgm:t>
        <a:bodyPr/>
        <a:lstStyle/>
        <a:p>
          <a:r>
            <a:rPr lang="en-GB" b="1" dirty="0"/>
            <a:t>Le pays </a:t>
          </a:r>
          <a:r>
            <a:rPr lang="en-GB" b="1" dirty="0" err="1"/>
            <a:t>en</a:t>
          </a:r>
          <a:r>
            <a:rPr lang="en-GB" b="1" dirty="0"/>
            <a:t> </a:t>
          </a:r>
          <a:r>
            <a:rPr lang="en-GB" b="1" dirty="0" err="1"/>
            <a:t>cours</a:t>
          </a:r>
          <a:r>
            <a:rPr lang="en-GB" b="1" dirty="0"/>
            <a:t> de mise </a:t>
          </a:r>
          <a:r>
            <a:rPr lang="en-GB" b="1" dirty="0" err="1"/>
            <a:t>en</a:t>
          </a:r>
          <a:r>
            <a:rPr lang="en-GB" b="1" dirty="0"/>
            <a:t> oeuvre du plan MICS de GAVI qui </a:t>
          </a:r>
          <a:r>
            <a:rPr lang="en-GB" b="1" dirty="0" err="1"/>
            <a:t>vise</a:t>
          </a:r>
          <a:r>
            <a:rPr lang="en-GB" b="1" dirty="0"/>
            <a:t> </a:t>
          </a:r>
          <a:r>
            <a:rPr lang="en-GB" b="1" dirty="0" err="1"/>
            <a:t>aussi</a:t>
          </a:r>
          <a:r>
            <a:rPr lang="en-GB" b="1" dirty="0"/>
            <a:t> la reduction des ZD et SV.</a:t>
          </a:r>
        </a:p>
        <a:p>
          <a:endParaRPr lang="en-GB" b="1" dirty="0"/>
        </a:p>
        <a:p>
          <a:r>
            <a:rPr lang="en-GB" b="1" dirty="0"/>
            <a:t>Les observations du GTR </a:t>
          </a:r>
          <a:r>
            <a:rPr lang="en-GB" b="1" dirty="0" err="1"/>
            <a:t>seront</a:t>
          </a:r>
          <a:r>
            <a:rPr lang="en-GB" b="1" dirty="0"/>
            <a:t> </a:t>
          </a:r>
          <a:r>
            <a:rPr lang="en-GB" b="1" dirty="0" err="1"/>
            <a:t>intégrés</a:t>
          </a:r>
          <a:r>
            <a:rPr lang="en-GB" b="1" dirty="0"/>
            <a:t> dans le plan à </a:t>
          </a:r>
          <a:r>
            <a:rPr lang="en-GB" b="1" dirty="0" err="1"/>
            <a:t>l’évaluation</a:t>
          </a:r>
          <a:r>
            <a:rPr lang="en-GB" b="1" dirty="0"/>
            <a:t> à mi-</a:t>
          </a:r>
          <a:r>
            <a:rPr lang="en-GB" b="1" dirty="0" err="1"/>
            <a:t>parcours</a:t>
          </a:r>
          <a:r>
            <a:rPr lang="en-GB" b="1" dirty="0"/>
            <a:t> du MICS</a:t>
          </a:r>
        </a:p>
        <a:p>
          <a:endParaRPr lang="en-GB" b="1" dirty="0"/>
        </a:p>
        <a:p>
          <a:r>
            <a:rPr lang="en-GB" b="1" dirty="0" err="1"/>
            <a:t>Besoins</a:t>
          </a:r>
          <a:r>
            <a:rPr lang="en-GB" b="1" dirty="0"/>
            <a:t> des </a:t>
          </a:r>
          <a:r>
            <a:rPr lang="en-GB" b="1" dirty="0" err="1"/>
            <a:t>vaccins</a:t>
          </a:r>
          <a:r>
            <a:rPr lang="en-GB" b="1" dirty="0"/>
            <a:t> pour le </a:t>
          </a:r>
          <a:r>
            <a:rPr lang="en-GB" b="1" dirty="0" err="1"/>
            <a:t>rattrapagege</a:t>
          </a:r>
          <a:r>
            <a:rPr lang="en-GB" b="1" dirty="0"/>
            <a:t> vaccinal</a:t>
          </a:r>
          <a:endParaRPr lang="en-US" b="1" dirty="0"/>
        </a:p>
      </dgm:t>
    </dgm:pt>
    <dgm:pt modelId="{1F2D76DA-CCEF-468A-8C23-9C32D7108BE0}" type="parTrans" cxnId="{C371324C-ACD9-4CE3-A8D6-EA89FD42BCCA}">
      <dgm:prSet/>
      <dgm:spPr/>
      <dgm:t>
        <a:bodyPr/>
        <a:lstStyle/>
        <a:p>
          <a:endParaRPr lang="en-US" b="1"/>
        </a:p>
      </dgm:t>
    </dgm:pt>
    <dgm:pt modelId="{24E9BB3A-68DA-40AC-9371-10F42D0FE0D4}" type="sibTrans" cxnId="{C371324C-ACD9-4CE3-A8D6-EA89FD42BCCA}">
      <dgm:prSet/>
      <dgm:spPr/>
      <dgm:t>
        <a:bodyPr/>
        <a:lstStyle/>
        <a:p>
          <a:endParaRPr lang="en-US" b="1"/>
        </a:p>
      </dgm:t>
    </dgm:pt>
    <dgm:pt modelId="{B109E881-241D-49D0-BFD9-EC7B054CC61E}">
      <dgm:prSet custT="1"/>
      <dgm:spPr/>
      <dgm:t>
        <a:bodyPr/>
        <a:lstStyle/>
        <a:p>
          <a:pPr algn="l"/>
          <a:r>
            <a:rPr lang="en-GB" sz="2400" b="1" dirty="0" err="1">
              <a:solidFill>
                <a:srgbClr val="FF0000"/>
              </a:solidFill>
            </a:rPr>
            <a:t>Plusieurs</a:t>
          </a:r>
          <a:r>
            <a:rPr lang="en-GB" sz="2400" b="1" dirty="0">
              <a:solidFill>
                <a:srgbClr val="FF0000"/>
              </a:solidFill>
            </a:rPr>
            <a:t> </a:t>
          </a:r>
          <a:r>
            <a:rPr lang="en-GB" sz="2400" b="1" dirty="0" err="1">
              <a:solidFill>
                <a:srgbClr val="FF0000"/>
              </a:solidFill>
            </a:rPr>
            <a:t>défis</a:t>
          </a:r>
          <a:r>
            <a:rPr lang="en-GB" sz="2400" b="1" dirty="0">
              <a:solidFill>
                <a:srgbClr val="FF0000"/>
              </a:solidFill>
            </a:rPr>
            <a:t> : </a:t>
          </a:r>
        </a:p>
        <a:p>
          <a:pPr algn="l"/>
          <a:r>
            <a:rPr lang="en-GB" sz="1600" b="1" dirty="0">
              <a:solidFill>
                <a:schemeClr val="tx1"/>
              </a:solidFill>
            </a:rPr>
            <a:t>- Le </a:t>
          </a:r>
          <a:r>
            <a:rPr lang="en-GB" sz="1600" b="1" dirty="0" err="1">
              <a:solidFill>
                <a:schemeClr val="tx1"/>
              </a:solidFill>
            </a:rPr>
            <a:t>récent</a:t>
          </a:r>
          <a:r>
            <a:rPr lang="en-GB" sz="1600" b="1" dirty="0">
              <a:solidFill>
                <a:schemeClr val="tx1"/>
              </a:solidFill>
            </a:rPr>
            <a:t> </a:t>
          </a:r>
          <a:r>
            <a:rPr lang="en-GB" sz="1600" b="1" dirty="0" err="1">
              <a:solidFill>
                <a:schemeClr val="tx1"/>
              </a:solidFill>
            </a:rPr>
            <a:t>changement</a:t>
          </a:r>
          <a:r>
            <a:rPr lang="en-GB" sz="1600" b="1" dirty="0">
              <a:solidFill>
                <a:schemeClr val="tx1"/>
              </a:solidFill>
            </a:rPr>
            <a:t> de </a:t>
          </a:r>
          <a:r>
            <a:rPr lang="en-GB" sz="1600" b="1" dirty="0" err="1">
              <a:solidFill>
                <a:schemeClr val="tx1"/>
              </a:solidFill>
            </a:rPr>
            <a:t>statut</a:t>
          </a:r>
          <a:r>
            <a:rPr lang="en-GB" sz="1600" b="1" dirty="0">
              <a:solidFill>
                <a:schemeClr val="tx1"/>
              </a:solidFill>
            </a:rPr>
            <a:t> de Gavi </a:t>
          </a:r>
        </a:p>
        <a:p>
          <a:pPr algn="l"/>
          <a:endParaRPr lang="en-GB" sz="1600" b="1" dirty="0">
            <a:solidFill>
              <a:schemeClr val="tx1"/>
            </a:solidFill>
          </a:endParaRPr>
        </a:p>
        <a:p>
          <a:pPr algn="l"/>
          <a:r>
            <a:rPr lang="en-GB" sz="1600" b="1" dirty="0">
              <a:solidFill>
                <a:schemeClr val="tx1"/>
              </a:solidFill>
            </a:rPr>
            <a:t>- Les </a:t>
          </a:r>
          <a:r>
            <a:rPr lang="en-GB" sz="1600" b="1" dirty="0" err="1">
              <a:solidFill>
                <a:schemeClr val="tx1"/>
              </a:solidFill>
            </a:rPr>
            <a:t>priorités</a:t>
          </a:r>
          <a:r>
            <a:rPr lang="en-GB" sz="1600" b="1" dirty="0">
              <a:solidFill>
                <a:schemeClr val="tx1"/>
              </a:solidFill>
            </a:rPr>
            <a:t> </a:t>
          </a:r>
          <a:r>
            <a:rPr lang="en-GB" sz="1600" b="1" dirty="0" err="1">
              <a:solidFill>
                <a:schemeClr val="tx1"/>
              </a:solidFill>
            </a:rPr>
            <a:t>concurrentes</a:t>
          </a:r>
          <a:r>
            <a:rPr lang="en-GB" sz="1600" b="1" dirty="0">
              <a:solidFill>
                <a:schemeClr val="tx1"/>
              </a:solidFill>
            </a:rPr>
            <a:t>, </a:t>
          </a:r>
          <a:r>
            <a:rPr lang="en-GB" sz="1600" b="1" dirty="0" err="1">
              <a:solidFill>
                <a:schemeClr val="tx1"/>
              </a:solidFill>
            </a:rPr>
            <a:t>en</a:t>
          </a:r>
          <a:r>
            <a:rPr lang="en-GB" sz="1600" b="1" dirty="0">
              <a:solidFill>
                <a:schemeClr val="tx1"/>
              </a:solidFill>
            </a:rPr>
            <a:t> particulier avec les </a:t>
          </a:r>
          <a:r>
            <a:rPr lang="en-GB" sz="1600" b="1" dirty="0" err="1">
              <a:solidFill>
                <a:schemeClr val="tx1"/>
              </a:solidFill>
            </a:rPr>
            <a:t>réponses</a:t>
          </a:r>
          <a:r>
            <a:rPr lang="en-GB" sz="1600" b="1" dirty="0">
              <a:solidFill>
                <a:schemeClr val="tx1"/>
              </a:solidFill>
            </a:rPr>
            <a:t> aux </a:t>
          </a:r>
          <a:r>
            <a:rPr lang="en-GB" sz="1600" b="1" dirty="0" err="1">
              <a:solidFill>
                <a:schemeClr val="tx1"/>
              </a:solidFill>
            </a:rPr>
            <a:t>épidémies</a:t>
          </a:r>
          <a:r>
            <a:rPr lang="en-GB" sz="1600" b="1" dirty="0">
              <a:solidFill>
                <a:schemeClr val="tx1"/>
              </a:solidFill>
            </a:rPr>
            <a:t> de maladies </a:t>
          </a:r>
          <a:r>
            <a:rPr lang="en-GB" sz="1600" b="1" dirty="0" err="1">
              <a:solidFill>
                <a:schemeClr val="tx1"/>
              </a:solidFill>
            </a:rPr>
            <a:t>évitables</a:t>
          </a:r>
          <a:r>
            <a:rPr lang="en-GB" sz="1600" b="1" dirty="0">
              <a:solidFill>
                <a:schemeClr val="tx1"/>
              </a:solidFill>
            </a:rPr>
            <a:t> par la vaccination et </a:t>
          </a:r>
          <a:r>
            <a:rPr lang="en-GB" sz="1600" b="1" dirty="0" err="1">
              <a:solidFill>
                <a:schemeClr val="tx1"/>
              </a:solidFill>
            </a:rPr>
            <a:t>l’introduction</a:t>
          </a:r>
          <a:r>
            <a:rPr lang="en-GB" sz="1600" b="1" dirty="0">
              <a:solidFill>
                <a:schemeClr val="tx1"/>
              </a:solidFill>
            </a:rPr>
            <a:t> de nouveaux </a:t>
          </a:r>
          <a:r>
            <a:rPr lang="en-GB" sz="1600" b="1" dirty="0" err="1">
              <a:solidFill>
                <a:schemeClr val="tx1"/>
              </a:solidFill>
            </a:rPr>
            <a:t>vaccins</a:t>
          </a:r>
          <a:r>
            <a:rPr lang="en-GB" sz="1600" b="1" dirty="0">
              <a:solidFill>
                <a:schemeClr val="tx1"/>
              </a:solidFill>
            </a:rPr>
            <a:t>, </a:t>
          </a:r>
          <a:r>
            <a:rPr lang="en-GB" sz="1600" b="1" dirty="0" err="1">
              <a:solidFill>
                <a:schemeClr val="tx1"/>
              </a:solidFill>
            </a:rPr>
            <a:t>ainsi</a:t>
          </a:r>
          <a:r>
            <a:rPr lang="en-GB" sz="1600" b="1" dirty="0">
              <a:solidFill>
                <a:schemeClr val="tx1"/>
              </a:solidFill>
            </a:rPr>
            <a:t> que </a:t>
          </a:r>
          <a:r>
            <a:rPr lang="en-GB" sz="1600" b="1" dirty="0" err="1">
              <a:solidFill>
                <a:schemeClr val="tx1"/>
              </a:solidFill>
            </a:rPr>
            <a:t>l’intégration</a:t>
          </a:r>
          <a:r>
            <a:rPr lang="en-GB" sz="1600" b="1" dirty="0">
              <a:solidFill>
                <a:schemeClr val="tx1"/>
              </a:solidFill>
            </a:rPr>
            <a:t> </a:t>
          </a:r>
          <a:r>
            <a:rPr lang="en-GB" sz="1600" b="1" dirty="0" err="1">
              <a:solidFill>
                <a:schemeClr val="tx1"/>
              </a:solidFill>
            </a:rPr>
            <a:t>limitée</a:t>
          </a:r>
          <a:r>
            <a:rPr lang="en-GB" sz="1600" b="1" dirty="0">
              <a:solidFill>
                <a:schemeClr val="tx1"/>
              </a:solidFill>
            </a:rPr>
            <a:t> des </a:t>
          </a:r>
          <a:r>
            <a:rPr lang="en-GB" sz="1600" b="1" dirty="0" err="1">
              <a:solidFill>
                <a:schemeClr val="tx1"/>
              </a:solidFill>
            </a:rPr>
            <a:t>campagnes</a:t>
          </a:r>
          <a:r>
            <a:rPr lang="en-GB" sz="1600" b="1" dirty="0">
              <a:solidFill>
                <a:schemeClr val="tx1"/>
              </a:solidFill>
            </a:rPr>
            <a:t> et de la vaccination de routine avec les </a:t>
          </a:r>
          <a:r>
            <a:rPr lang="en-GB" sz="1600" b="1" dirty="0" err="1">
              <a:solidFill>
                <a:schemeClr val="tx1"/>
              </a:solidFill>
            </a:rPr>
            <a:t>soins</a:t>
          </a:r>
          <a:r>
            <a:rPr lang="en-GB" sz="1600" b="1" dirty="0">
              <a:solidFill>
                <a:schemeClr val="tx1"/>
              </a:solidFill>
            </a:rPr>
            <a:t> de santé </a:t>
          </a:r>
          <a:r>
            <a:rPr lang="en-GB" sz="1600" b="1" dirty="0" err="1">
              <a:solidFill>
                <a:schemeClr val="tx1"/>
              </a:solidFill>
            </a:rPr>
            <a:t>primaires</a:t>
          </a:r>
          <a:endParaRPr lang="en-GB" sz="1600" b="1" dirty="0">
            <a:solidFill>
              <a:schemeClr val="tx1"/>
            </a:solidFill>
          </a:endParaRPr>
        </a:p>
        <a:p>
          <a:pPr algn="l"/>
          <a:endParaRPr lang="en-GB" sz="1600" b="1" dirty="0">
            <a:solidFill>
              <a:schemeClr val="tx1"/>
            </a:solidFill>
          </a:endParaRPr>
        </a:p>
        <a:p>
          <a:pPr algn="l">
            <a:buFont typeface="Symbol" panose="05050102010706020507" pitchFamily="18" charset="2"/>
            <a:buChar char=""/>
          </a:pPr>
          <a:r>
            <a:rPr lang="en-GB" sz="1600" b="1" dirty="0">
              <a:solidFill>
                <a:schemeClr val="tx1"/>
              </a:solidFill>
            </a:rPr>
            <a:t>- le </a:t>
          </a:r>
          <a:r>
            <a:rPr lang="en-GB" sz="1600" b="1" dirty="0" err="1">
              <a:solidFill>
                <a:schemeClr val="tx1"/>
              </a:solidFill>
            </a:rPr>
            <a:t>taux</a:t>
          </a:r>
          <a:r>
            <a:rPr lang="en-GB" sz="1600" b="1" dirty="0">
              <a:solidFill>
                <a:schemeClr val="tx1"/>
              </a:solidFill>
            </a:rPr>
            <a:t> de rotation </a:t>
          </a:r>
          <a:r>
            <a:rPr lang="en-GB" sz="1600" b="1" dirty="0" err="1">
              <a:solidFill>
                <a:schemeClr val="tx1"/>
              </a:solidFill>
            </a:rPr>
            <a:t>élevé</a:t>
          </a:r>
          <a:r>
            <a:rPr lang="en-GB" sz="1600" b="1" dirty="0">
              <a:solidFill>
                <a:schemeClr val="tx1"/>
              </a:solidFill>
            </a:rPr>
            <a:t> du personnel </a:t>
          </a:r>
          <a:r>
            <a:rPr lang="en-GB" sz="1600" b="1" dirty="0" err="1">
              <a:solidFill>
                <a:schemeClr val="tx1"/>
              </a:solidFill>
            </a:rPr>
            <a:t>qualifié</a:t>
          </a:r>
          <a:endParaRPr lang="en-US" sz="1600" b="1" dirty="0">
            <a:solidFill>
              <a:schemeClr val="tx1"/>
            </a:solidFill>
          </a:endParaRPr>
        </a:p>
      </dgm:t>
    </dgm:pt>
    <dgm:pt modelId="{1674FB4A-EF6A-44FC-A373-5EB4F9BC84C4}" type="parTrans" cxnId="{28B94F1D-C32D-4AE7-B354-88A55170C6E0}">
      <dgm:prSet/>
      <dgm:spPr/>
      <dgm:t>
        <a:bodyPr/>
        <a:lstStyle/>
        <a:p>
          <a:endParaRPr lang="en-US" b="1"/>
        </a:p>
      </dgm:t>
    </dgm:pt>
    <dgm:pt modelId="{5410ACD5-133D-4DD1-A22F-8B1642609769}" type="sibTrans" cxnId="{28B94F1D-C32D-4AE7-B354-88A55170C6E0}">
      <dgm:prSet/>
      <dgm:spPr/>
      <dgm:t>
        <a:bodyPr/>
        <a:lstStyle/>
        <a:p>
          <a:endParaRPr lang="en-US" b="1"/>
        </a:p>
      </dgm:t>
    </dgm:pt>
    <dgm:pt modelId="{BD1A8549-508A-4146-BCBF-15732384118B}" type="pres">
      <dgm:prSet presAssocID="{4D9E71EA-DF23-4595-9043-0CBEB6A79D40}" presName="Name0" presStyleCnt="0">
        <dgm:presLayoutVars>
          <dgm:dir/>
          <dgm:resizeHandles val="exact"/>
        </dgm:presLayoutVars>
      </dgm:prSet>
      <dgm:spPr/>
    </dgm:pt>
    <dgm:pt modelId="{CA622F2A-7228-41D8-9F24-C2A74E228303}" type="pres">
      <dgm:prSet presAssocID="{62D36CF7-5BDB-4DEA-9AC6-B48055A8E42D}" presName="node" presStyleLbl="node1" presStyleIdx="0" presStyleCnt="3">
        <dgm:presLayoutVars>
          <dgm:bulletEnabled val="1"/>
        </dgm:presLayoutVars>
      </dgm:prSet>
      <dgm:spPr/>
    </dgm:pt>
    <dgm:pt modelId="{BA945D18-DAFB-4D4B-9E18-B2964F32E27C}" type="pres">
      <dgm:prSet presAssocID="{337B1457-0CA6-458A-84C1-D5F53EA2905A}" presName="sibTrans" presStyleLbl="sibTrans2D1" presStyleIdx="0" presStyleCnt="2"/>
      <dgm:spPr/>
    </dgm:pt>
    <dgm:pt modelId="{B4AA68E6-5D0B-40A5-B99A-3EADF1644B35}" type="pres">
      <dgm:prSet presAssocID="{337B1457-0CA6-458A-84C1-D5F53EA2905A}" presName="connectorText" presStyleLbl="sibTrans2D1" presStyleIdx="0" presStyleCnt="2"/>
      <dgm:spPr/>
    </dgm:pt>
    <dgm:pt modelId="{0A137C01-7F35-477E-B8C5-08EC98FFFEC5}" type="pres">
      <dgm:prSet presAssocID="{D59B4BA7-C9E4-4B2E-8DD3-673C297D420A}" presName="node" presStyleLbl="node1" presStyleIdx="1" presStyleCnt="3">
        <dgm:presLayoutVars>
          <dgm:bulletEnabled val="1"/>
        </dgm:presLayoutVars>
      </dgm:prSet>
      <dgm:spPr/>
    </dgm:pt>
    <dgm:pt modelId="{63180932-AA39-4A62-9714-BD7484700660}" type="pres">
      <dgm:prSet presAssocID="{24E9BB3A-68DA-40AC-9371-10F42D0FE0D4}" presName="sibTrans" presStyleLbl="sibTrans2D1" presStyleIdx="1" presStyleCnt="2"/>
      <dgm:spPr/>
    </dgm:pt>
    <dgm:pt modelId="{28CBC997-26C9-4312-A12D-E5C3ECD9D56F}" type="pres">
      <dgm:prSet presAssocID="{24E9BB3A-68DA-40AC-9371-10F42D0FE0D4}" presName="connectorText" presStyleLbl="sibTrans2D1" presStyleIdx="1" presStyleCnt="2"/>
      <dgm:spPr/>
    </dgm:pt>
    <dgm:pt modelId="{0EA3B4B4-DAEE-4C96-AD10-A40D3BEF54B4}" type="pres">
      <dgm:prSet presAssocID="{B109E881-241D-49D0-BFD9-EC7B054CC61E}" presName="node" presStyleLbl="node1" presStyleIdx="2" presStyleCnt="3" custScaleY="108171">
        <dgm:presLayoutVars>
          <dgm:bulletEnabled val="1"/>
        </dgm:presLayoutVars>
      </dgm:prSet>
      <dgm:spPr/>
    </dgm:pt>
  </dgm:ptLst>
  <dgm:cxnLst>
    <dgm:cxn modelId="{B5F89D18-0870-475D-91C9-8A4F25636BB6}" type="presOf" srcId="{24E9BB3A-68DA-40AC-9371-10F42D0FE0D4}" destId="{28CBC997-26C9-4312-A12D-E5C3ECD9D56F}" srcOrd="1" destOrd="0" presId="urn:microsoft.com/office/officeart/2005/8/layout/process1"/>
    <dgm:cxn modelId="{28B94F1D-C32D-4AE7-B354-88A55170C6E0}" srcId="{4D9E71EA-DF23-4595-9043-0CBEB6A79D40}" destId="{B109E881-241D-49D0-BFD9-EC7B054CC61E}" srcOrd="2" destOrd="0" parTransId="{1674FB4A-EF6A-44FC-A373-5EB4F9BC84C4}" sibTransId="{5410ACD5-133D-4DD1-A22F-8B1642609769}"/>
    <dgm:cxn modelId="{1C3E0D2A-8535-45E2-9C02-41326F59FFED}" type="presOf" srcId="{B109E881-241D-49D0-BFD9-EC7B054CC61E}" destId="{0EA3B4B4-DAEE-4C96-AD10-A40D3BEF54B4}" srcOrd="0" destOrd="0" presId="urn:microsoft.com/office/officeart/2005/8/layout/process1"/>
    <dgm:cxn modelId="{E55F4C2B-B9B5-4FE3-A10B-3C5D35B75F9D}" type="presOf" srcId="{24E9BB3A-68DA-40AC-9371-10F42D0FE0D4}" destId="{63180932-AA39-4A62-9714-BD7484700660}" srcOrd="0" destOrd="0" presId="urn:microsoft.com/office/officeart/2005/8/layout/process1"/>
    <dgm:cxn modelId="{9B2E1030-5802-4191-8862-EBA158E882D3}" type="presOf" srcId="{D59B4BA7-C9E4-4B2E-8DD3-673C297D420A}" destId="{0A137C01-7F35-477E-B8C5-08EC98FFFEC5}" srcOrd="0" destOrd="0" presId="urn:microsoft.com/office/officeart/2005/8/layout/process1"/>
    <dgm:cxn modelId="{D604B963-9912-47D4-8F2C-C5B2E37B6A29}" type="presOf" srcId="{4D9E71EA-DF23-4595-9043-0CBEB6A79D40}" destId="{BD1A8549-508A-4146-BCBF-15732384118B}" srcOrd="0" destOrd="0" presId="urn:microsoft.com/office/officeart/2005/8/layout/process1"/>
    <dgm:cxn modelId="{C371324C-ACD9-4CE3-A8D6-EA89FD42BCCA}" srcId="{4D9E71EA-DF23-4595-9043-0CBEB6A79D40}" destId="{D59B4BA7-C9E4-4B2E-8DD3-673C297D420A}" srcOrd="1" destOrd="0" parTransId="{1F2D76DA-CCEF-468A-8C23-9C32D7108BE0}" sibTransId="{24E9BB3A-68DA-40AC-9371-10F42D0FE0D4}"/>
    <dgm:cxn modelId="{FDE5B776-CEDB-4352-B0F7-116C36D66143}" srcId="{4D9E71EA-DF23-4595-9043-0CBEB6A79D40}" destId="{62D36CF7-5BDB-4DEA-9AC6-B48055A8E42D}" srcOrd="0" destOrd="0" parTransId="{9199DE55-EBAA-4AE7-BC64-DD5BD5A1129F}" sibTransId="{337B1457-0CA6-458A-84C1-D5F53EA2905A}"/>
    <dgm:cxn modelId="{FE0CF0D7-1BF1-4495-BD99-B965013CFB71}" type="presOf" srcId="{62D36CF7-5BDB-4DEA-9AC6-B48055A8E42D}" destId="{CA622F2A-7228-41D8-9F24-C2A74E228303}" srcOrd="0" destOrd="0" presId="urn:microsoft.com/office/officeart/2005/8/layout/process1"/>
    <dgm:cxn modelId="{959657E5-5FC4-4C4D-8972-C2CC3B194E2C}" type="presOf" srcId="{337B1457-0CA6-458A-84C1-D5F53EA2905A}" destId="{B4AA68E6-5D0B-40A5-B99A-3EADF1644B35}" srcOrd="1" destOrd="0" presId="urn:microsoft.com/office/officeart/2005/8/layout/process1"/>
    <dgm:cxn modelId="{4AD495F0-CE92-4146-B624-A6B49BFC9CC7}" type="presOf" srcId="{337B1457-0CA6-458A-84C1-D5F53EA2905A}" destId="{BA945D18-DAFB-4D4B-9E18-B2964F32E27C}" srcOrd="0" destOrd="0" presId="urn:microsoft.com/office/officeart/2005/8/layout/process1"/>
    <dgm:cxn modelId="{76885488-BD8D-4FC1-9A8F-D8B0FF19D11E}" type="presParOf" srcId="{BD1A8549-508A-4146-BCBF-15732384118B}" destId="{CA622F2A-7228-41D8-9F24-C2A74E228303}" srcOrd="0" destOrd="0" presId="urn:microsoft.com/office/officeart/2005/8/layout/process1"/>
    <dgm:cxn modelId="{92239B3A-40DE-4D1A-8A5C-C0E35F612903}" type="presParOf" srcId="{BD1A8549-508A-4146-BCBF-15732384118B}" destId="{BA945D18-DAFB-4D4B-9E18-B2964F32E27C}" srcOrd="1" destOrd="0" presId="urn:microsoft.com/office/officeart/2005/8/layout/process1"/>
    <dgm:cxn modelId="{F7F7A4D1-850F-4D9C-A8F6-C98D5F86672C}" type="presParOf" srcId="{BA945D18-DAFB-4D4B-9E18-B2964F32E27C}" destId="{B4AA68E6-5D0B-40A5-B99A-3EADF1644B35}" srcOrd="0" destOrd="0" presId="urn:microsoft.com/office/officeart/2005/8/layout/process1"/>
    <dgm:cxn modelId="{8E3F24CD-B79E-47AE-9958-DBBC6B677F79}" type="presParOf" srcId="{BD1A8549-508A-4146-BCBF-15732384118B}" destId="{0A137C01-7F35-477E-B8C5-08EC98FFFEC5}" srcOrd="2" destOrd="0" presId="urn:microsoft.com/office/officeart/2005/8/layout/process1"/>
    <dgm:cxn modelId="{184737D0-462A-4D48-88D2-3A7A0E7345DB}" type="presParOf" srcId="{BD1A8549-508A-4146-BCBF-15732384118B}" destId="{63180932-AA39-4A62-9714-BD7484700660}" srcOrd="3" destOrd="0" presId="urn:microsoft.com/office/officeart/2005/8/layout/process1"/>
    <dgm:cxn modelId="{76FFA2E3-081D-41E7-BEF8-0124A43D508D}" type="presParOf" srcId="{63180932-AA39-4A62-9714-BD7484700660}" destId="{28CBC997-26C9-4312-A12D-E5C3ECD9D56F}" srcOrd="0" destOrd="0" presId="urn:microsoft.com/office/officeart/2005/8/layout/process1"/>
    <dgm:cxn modelId="{AE78CB09-2CE7-456F-BFB1-8278899CD7CE}" type="presParOf" srcId="{BD1A8549-508A-4146-BCBF-15732384118B}" destId="{0EA3B4B4-DAEE-4C96-AD10-A40D3BEF54B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22F2A-7228-41D8-9F24-C2A74E228303}">
      <dsp:nvSpPr>
        <dsp:cNvPr id="0" name=""/>
        <dsp:cNvSpPr/>
      </dsp:nvSpPr>
      <dsp:spPr>
        <a:xfrm>
          <a:off x="9604" y="575833"/>
          <a:ext cx="2870689" cy="47566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Plan de </a:t>
          </a:r>
          <a:r>
            <a:rPr lang="en-GB" sz="1800" b="1" kern="1200" dirty="0" err="1"/>
            <a:t>rattrapage</a:t>
          </a:r>
          <a:r>
            <a:rPr lang="en-GB" sz="1800" b="1" kern="1200" dirty="0"/>
            <a:t> vaccinal </a:t>
          </a:r>
          <a:r>
            <a:rPr lang="en-GB" sz="1800" b="1" kern="1200" dirty="0" err="1"/>
            <a:t>élaboré</a:t>
          </a:r>
          <a:r>
            <a:rPr lang="en-GB" sz="1800" b="1" kern="1200" dirty="0"/>
            <a:t> et feed-back du GTR </a:t>
          </a:r>
          <a:r>
            <a:rPr lang="en-GB" sz="1800" b="1" kern="1200" dirty="0" err="1"/>
            <a:t>reçu</a:t>
          </a:r>
          <a:endParaRPr lang="en-US" sz="1800" b="1" kern="1200" dirty="0"/>
        </a:p>
      </dsp:txBody>
      <dsp:txXfrm>
        <a:off x="93684" y="659913"/>
        <a:ext cx="2702529" cy="4588526"/>
      </dsp:txXfrm>
    </dsp:sp>
    <dsp:sp modelId="{BA945D18-DAFB-4D4B-9E18-B2964F32E27C}">
      <dsp:nvSpPr>
        <dsp:cNvPr id="0" name=""/>
        <dsp:cNvSpPr/>
      </dsp:nvSpPr>
      <dsp:spPr>
        <a:xfrm>
          <a:off x="3167362" y="2598211"/>
          <a:ext cx="608586" cy="711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/>
        </a:p>
      </dsp:txBody>
      <dsp:txXfrm>
        <a:off x="3167362" y="2740597"/>
        <a:ext cx="426010" cy="427158"/>
      </dsp:txXfrm>
    </dsp:sp>
    <dsp:sp modelId="{0A137C01-7F35-477E-B8C5-08EC98FFFEC5}">
      <dsp:nvSpPr>
        <dsp:cNvPr id="0" name=""/>
        <dsp:cNvSpPr/>
      </dsp:nvSpPr>
      <dsp:spPr>
        <a:xfrm>
          <a:off x="4028569" y="575833"/>
          <a:ext cx="2870689" cy="475668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Le pays </a:t>
          </a:r>
          <a:r>
            <a:rPr lang="en-GB" sz="1800" b="1" kern="1200" dirty="0" err="1"/>
            <a:t>en</a:t>
          </a:r>
          <a:r>
            <a:rPr lang="en-GB" sz="1800" b="1" kern="1200" dirty="0"/>
            <a:t> </a:t>
          </a:r>
          <a:r>
            <a:rPr lang="en-GB" sz="1800" b="1" kern="1200" dirty="0" err="1"/>
            <a:t>cours</a:t>
          </a:r>
          <a:r>
            <a:rPr lang="en-GB" sz="1800" b="1" kern="1200" dirty="0"/>
            <a:t> de mise </a:t>
          </a:r>
          <a:r>
            <a:rPr lang="en-GB" sz="1800" b="1" kern="1200" dirty="0" err="1"/>
            <a:t>en</a:t>
          </a:r>
          <a:r>
            <a:rPr lang="en-GB" sz="1800" b="1" kern="1200" dirty="0"/>
            <a:t> oeuvre du plan MICS de GAVI qui </a:t>
          </a:r>
          <a:r>
            <a:rPr lang="en-GB" sz="1800" b="1" kern="1200" dirty="0" err="1"/>
            <a:t>vise</a:t>
          </a:r>
          <a:r>
            <a:rPr lang="en-GB" sz="1800" b="1" kern="1200" dirty="0"/>
            <a:t> </a:t>
          </a:r>
          <a:r>
            <a:rPr lang="en-GB" sz="1800" b="1" kern="1200" dirty="0" err="1"/>
            <a:t>aussi</a:t>
          </a:r>
          <a:r>
            <a:rPr lang="en-GB" sz="1800" b="1" kern="1200" dirty="0"/>
            <a:t> la reduction des ZD et SV.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Les observations du GTR </a:t>
          </a:r>
          <a:r>
            <a:rPr lang="en-GB" sz="1800" b="1" kern="1200" dirty="0" err="1"/>
            <a:t>seront</a:t>
          </a:r>
          <a:r>
            <a:rPr lang="en-GB" sz="1800" b="1" kern="1200" dirty="0"/>
            <a:t> </a:t>
          </a:r>
          <a:r>
            <a:rPr lang="en-GB" sz="1800" b="1" kern="1200" dirty="0" err="1"/>
            <a:t>intégrés</a:t>
          </a:r>
          <a:r>
            <a:rPr lang="en-GB" sz="1800" b="1" kern="1200" dirty="0"/>
            <a:t> dans le plan à </a:t>
          </a:r>
          <a:r>
            <a:rPr lang="en-GB" sz="1800" b="1" kern="1200" dirty="0" err="1"/>
            <a:t>l’évaluation</a:t>
          </a:r>
          <a:r>
            <a:rPr lang="en-GB" sz="1800" b="1" kern="1200" dirty="0"/>
            <a:t> à mi-</a:t>
          </a:r>
          <a:r>
            <a:rPr lang="en-GB" sz="1800" b="1" kern="1200" dirty="0" err="1"/>
            <a:t>parcours</a:t>
          </a:r>
          <a:r>
            <a:rPr lang="en-GB" sz="1800" b="1" kern="1200" dirty="0"/>
            <a:t> du MICS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b="1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 err="1"/>
            <a:t>Besoins</a:t>
          </a:r>
          <a:r>
            <a:rPr lang="en-GB" sz="1800" b="1" kern="1200" dirty="0"/>
            <a:t> des </a:t>
          </a:r>
          <a:r>
            <a:rPr lang="en-GB" sz="1800" b="1" kern="1200" dirty="0" err="1"/>
            <a:t>vaccins</a:t>
          </a:r>
          <a:r>
            <a:rPr lang="en-GB" sz="1800" b="1" kern="1200" dirty="0"/>
            <a:t> pour le </a:t>
          </a:r>
          <a:r>
            <a:rPr lang="en-GB" sz="1800" b="1" kern="1200" dirty="0" err="1"/>
            <a:t>rattrapagege</a:t>
          </a:r>
          <a:r>
            <a:rPr lang="en-GB" sz="1800" b="1" kern="1200" dirty="0"/>
            <a:t> vaccinal</a:t>
          </a:r>
          <a:endParaRPr lang="en-US" sz="1800" b="1" kern="1200" dirty="0"/>
        </a:p>
      </dsp:txBody>
      <dsp:txXfrm>
        <a:off x="4112649" y="659913"/>
        <a:ext cx="2702529" cy="4588526"/>
      </dsp:txXfrm>
    </dsp:sp>
    <dsp:sp modelId="{63180932-AA39-4A62-9714-BD7484700660}">
      <dsp:nvSpPr>
        <dsp:cNvPr id="0" name=""/>
        <dsp:cNvSpPr/>
      </dsp:nvSpPr>
      <dsp:spPr>
        <a:xfrm>
          <a:off x="7186328" y="2598211"/>
          <a:ext cx="608586" cy="7119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b="1" kern="1200"/>
        </a:p>
      </dsp:txBody>
      <dsp:txXfrm>
        <a:off x="7186328" y="2740597"/>
        <a:ext cx="426010" cy="427158"/>
      </dsp:txXfrm>
    </dsp:sp>
    <dsp:sp modelId="{0EA3B4B4-DAEE-4C96-AD10-A40D3BEF54B4}">
      <dsp:nvSpPr>
        <dsp:cNvPr id="0" name=""/>
        <dsp:cNvSpPr/>
      </dsp:nvSpPr>
      <dsp:spPr>
        <a:xfrm>
          <a:off x="8047535" y="381499"/>
          <a:ext cx="2870689" cy="51453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 err="1">
              <a:solidFill>
                <a:srgbClr val="FF0000"/>
              </a:solidFill>
            </a:rPr>
            <a:t>Plusieurs</a:t>
          </a:r>
          <a:r>
            <a:rPr lang="en-GB" sz="2400" b="1" kern="1200" dirty="0">
              <a:solidFill>
                <a:srgbClr val="FF0000"/>
              </a:solidFill>
            </a:rPr>
            <a:t> </a:t>
          </a:r>
          <a:r>
            <a:rPr lang="en-GB" sz="2400" b="1" kern="1200" dirty="0" err="1">
              <a:solidFill>
                <a:srgbClr val="FF0000"/>
              </a:solidFill>
            </a:rPr>
            <a:t>défis</a:t>
          </a:r>
          <a:r>
            <a:rPr lang="en-GB" sz="2400" b="1" kern="1200" dirty="0">
              <a:solidFill>
                <a:srgbClr val="FF0000"/>
              </a:solidFill>
            </a:rPr>
            <a:t> :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- Le </a:t>
          </a:r>
          <a:r>
            <a:rPr lang="en-GB" sz="1600" b="1" kern="1200" dirty="0" err="1">
              <a:solidFill>
                <a:schemeClr val="tx1"/>
              </a:solidFill>
            </a:rPr>
            <a:t>récent</a:t>
          </a:r>
          <a:r>
            <a:rPr lang="en-GB" sz="1600" b="1" kern="1200" dirty="0">
              <a:solidFill>
                <a:schemeClr val="tx1"/>
              </a:solidFill>
            </a:rPr>
            <a:t> </a:t>
          </a:r>
          <a:r>
            <a:rPr lang="en-GB" sz="1600" b="1" kern="1200" dirty="0" err="1">
              <a:solidFill>
                <a:schemeClr val="tx1"/>
              </a:solidFill>
            </a:rPr>
            <a:t>changement</a:t>
          </a:r>
          <a:r>
            <a:rPr lang="en-GB" sz="1600" b="1" kern="1200" dirty="0">
              <a:solidFill>
                <a:schemeClr val="tx1"/>
              </a:solidFill>
            </a:rPr>
            <a:t> de </a:t>
          </a:r>
          <a:r>
            <a:rPr lang="en-GB" sz="1600" b="1" kern="1200" dirty="0" err="1">
              <a:solidFill>
                <a:schemeClr val="tx1"/>
              </a:solidFill>
            </a:rPr>
            <a:t>statut</a:t>
          </a:r>
          <a:r>
            <a:rPr lang="en-GB" sz="1600" b="1" kern="1200" dirty="0">
              <a:solidFill>
                <a:schemeClr val="tx1"/>
              </a:solidFill>
            </a:rPr>
            <a:t> de Gavi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 dirty="0">
            <a:solidFill>
              <a:schemeClr val="tx1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>
              <a:solidFill>
                <a:schemeClr val="tx1"/>
              </a:solidFill>
            </a:rPr>
            <a:t>- Les </a:t>
          </a:r>
          <a:r>
            <a:rPr lang="en-GB" sz="1600" b="1" kern="1200" dirty="0" err="1">
              <a:solidFill>
                <a:schemeClr val="tx1"/>
              </a:solidFill>
            </a:rPr>
            <a:t>priorités</a:t>
          </a:r>
          <a:r>
            <a:rPr lang="en-GB" sz="1600" b="1" kern="1200" dirty="0">
              <a:solidFill>
                <a:schemeClr val="tx1"/>
              </a:solidFill>
            </a:rPr>
            <a:t> </a:t>
          </a:r>
          <a:r>
            <a:rPr lang="en-GB" sz="1600" b="1" kern="1200" dirty="0" err="1">
              <a:solidFill>
                <a:schemeClr val="tx1"/>
              </a:solidFill>
            </a:rPr>
            <a:t>concurrentes</a:t>
          </a:r>
          <a:r>
            <a:rPr lang="en-GB" sz="1600" b="1" kern="1200" dirty="0">
              <a:solidFill>
                <a:schemeClr val="tx1"/>
              </a:solidFill>
            </a:rPr>
            <a:t>, </a:t>
          </a:r>
          <a:r>
            <a:rPr lang="en-GB" sz="1600" b="1" kern="1200" dirty="0" err="1">
              <a:solidFill>
                <a:schemeClr val="tx1"/>
              </a:solidFill>
            </a:rPr>
            <a:t>en</a:t>
          </a:r>
          <a:r>
            <a:rPr lang="en-GB" sz="1600" b="1" kern="1200" dirty="0">
              <a:solidFill>
                <a:schemeClr val="tx1"/>
              </a:solidFill>
            </a:rPr>
            <a:t> particulier avec les </a:t>
          </a:r>
          <a:r>
            <a:rPr lang="en-GB" sz="1600" b="1" kern="1200" dirty="0" err="1">
              <a:solidFill>
                <a:schemeClr val="tx1"/>
              </a:solidFill>
            </a:rPr>
            <a:t>réponses</a:t>
          </a:r>
          <a:r>
            <a:rPr lang="en-GB" sz="1600" b="1" kern="1200" dirty="0">
              <a:solidFill>
                <a:schemeClr val="tx1"/>
              </a:solidFill>
            </a:rPr>
            <a:t> aux </a:t>
          </a:r>
          <a:r>
            <a:rPr lang="en-GB" sz="1600" b="1" kern="1200" dirty="0" err="1">
              <a:solidFill>
                <a:schemeClr val="tx1"/>
              </a:solidFill>
            </a:rPr>
            <a:t>épidémies</a:t>
          </a:r>
          <a:r>
            <a:rPr lang="en-GB" sz="1600" b="1" kern="1200" dirty="0">
              <a:solidFill>
                <a:schemeClr val="tx1"/>
              </a:solidFill>
            </a:rPr>
            <a:t> de maladies </a:t>
          </a:r>
          <a:r>
            <a:rPr lang="en-GB" sz="1600" b="1" kern="1200" dirty="0" err="1">
              <a:solidFill>
                <a:schemeClr val="tx1"/>
              </a:solidFill>
            </a:rPr>
            <a:t>évitables</a:t>
          </a:r>
          <a:r>
            <a:rPr lang="en-GB" sz="1600" b="1" kern="1200" dirty="0">
              <a:solidFill>
                <a:schemeClr val="tx1"/>
              </a:solidFill>
            </a:rPr>
            <a:t> par la vaccination et </a:t>
          </a:r>
          <a:r>
            <a:rPr lang="en-GB" sz="1600" b="1" kern="1200" dirty="0" err="1">
              <a:solidFill>
                <a:schemeClr val="tx1"/>
              </a:solidFill>
            </a:rPr>
            <a:t>l’introduction</a:t>
          </a:r>
          <a:r>
            <a:rPr lang="en-GB" sz="1600" b="1" kern="1200" dirty="0">
              <a:solidFill>
                <a:schemeClr val="tx1"/>
              </a:solidFill>
            </a:rPr>
            <a:t> de nouveaux </a:t>
          </a:r>
          <a:r>
            <a:rPr lang="en-GB" sz="1600" b="1" kern="1200" dirty="0" err="1">
              <a:solidFill>
                <a:schemeClr val="tx1"/>
              </a:solidFill>
            </a:rPr>
            <a:t>vaccins</a:t>
          </a:r>
          <a:r>
            <a:rPr lang="en-GB" sz="1600" b="1" kern="1200" dirty="0">
              <a:solidFill>
                <a:schemeClr val="tx1"/>
              </a:solidFill>
            </a:rPr>
            <a:t>, </a:t>
          </a:r>
          <a:r>
            <a:rPr lang="en-GB" sz="1600" b="1" kern="1200" dirty="0" err="1">
              <a:solidFill>
                <a:schemeClr val="tx1"/>
              </a:solidFill>
            </a:rPr>
            <a:t>ainsi</a:t>
          </a:r>
          <a:r>
            <a:rPr lang="en-GB" sz="1600" b="1" kern="1200" dirty="0">
              <a:solidFill>
                <a:schemeClr val="tx1"/>
              </a:solidFill>
            </a:rPr>
            <a:t> que </a:t>
          </a:r>
          <a:r>
            <a:rPr lang="en-GB" sz="1600" b="1" kern="1200" dirty="0" err="1">
              <a:solidFill>
                <a:schemeClr val="tx1"/>
              </a:solidFill>
            </a:rPr>
            <a:t>l’intégration</a:t>
          </a:r>
          <a:r>
            <a:rPr lang="en-GB" sz="1600" b="1" kern="1200" dirty="0">
              <a:solidFill>
                <a:schemeClr val="tx1"/>
              </a:solidFill>
            </a:rPr>
            <a:t> </a:t>
          </a:r>
          <a:r>
            <a:rPr lang="en-GB" sz="1600" b="1" kern="1200" dirty="0" err="1">
              <a:solidFill>
                <a:schemeClr val="tx1"/>
              </a:solidFill>
            </a:rPr>
            <a:t>limitée</a:t>
          </a:r>
          <a:r>
            <a:rPr lang="en-GB" sz="1600" b="1" kern="1200" dirty="0">
              <a:solidFill>
                <a:schemeClr val="tx1"/>
              </a:solidFill>
            </a:rPr>
            <a:t> des </a:t>
          </a:r>
          <a:r>
            <a:rPr lang="en-GB" sz="1600" b="1" kern="1200" dirty="0" err="1">
              <a:solidFill>
                <a:schemeClr val="tx1"/>
              </a:solidFill>
            </a:rPr>
            <a:t>campagnes</a:t>
          </a:r>
          <a:r>
            <a:rPr lang="en-GB" sz="1600" b="1" kern="1200" dirty="0">
              <a:solidFill>
                <a:schemeClr val="tx1"/>
              </a:solidFill>
            </a:rPr>
            <a:t> et de la vaccination de routine avec les </a:t>
          </a:r>
          <a:r>
            <a:rPr lang="en-GB" sz="1600" b="1" kern="1200" dirty="0" err="1">
              <a:solidFill>
                <a:schemeClr val="tx1"/>
              </a:solidFill>
            </a:rPr>
            <a:t>soins</a:t>
          </a:r>
          <a:r>
            <a:rPr lang="en-GB" sz="1600" b="1" kern="1200" dirty="0">
              <a:solidFill>
                <a:schemeClr val="tx1"/>
              </a:solidFill>
            </a:rPr>
            <a:t> de santé </a:t>
          </a:r>
          <a:r>
            <a:rPr lang="en-GB" sz="1600" b="1" kern="1200" dirty="0" err="1">
              <a:solidFill>
                <a:schemeClr val="tx1"/>
              </a:solidFill>
            </a:rPr>
            <a:t>primaires</a:t>
          </a:r>
          <a:endParaRPr lang="en-GB" sz="1600" b="1" kern="1200" dirty="0">
            <a:solidFill>
              <a:schemeClr val="tx1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b="1" kern="1200" dirty="0">
            <a:solidFill>
              <a:schemeClr val="tx1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en-GB" sz="1600" b="1" kern="1200" dirty="0">
              <a:solidFill>
                <a:schemeClr val="tx1"/>
              </a:solidFill>
            </a:rPr>
            <a:t>- le </a:t>
          </a:r>
          <a:r>
            <a:rPr lang="en-GB" sz="1600" b="1" kern="1200" dirty="0" err="1">
              <a:solidFill>
                <a:schemeClr val="tx1"/>
              </a:solidFill>
            </a:rPr>
            <a:t>taux</a:t>
          </a:r>
          <a:r>
            <a:rPr lang="en-GB" sz="1600" b="1" kern="1200" dirty="0">
              <a:solidFill>
                <a:schemeClr val="tx1"/>
              </a:solidFill>
            </a:rPr>
            <a:t> de rotation </a:t>
          </a:r>
          <a:r>
            <a:rPr lang="en-GB" sz="1600" b="1" kern="1200" dirty="0" err="1">
              <a:solidFill>
                <a:schemeClr val="tx1"/>
              </a:solidFill>
            </a:rPr>
            <a:t>élevé</a:t>
          </a:r>
          <a:r>
            <a:rPr lang="en-GB" sz="1600" b="1" kern="1200" dirty="0">
              <a:solidFill>
                <a:schemeClr val="tx1"/>
              </a:solidFill>
            </a:rPr>
            <a:t> du personnel </a:t>
          </a:r>
          <a:r>
            <a:rPr lang="en-GB" sz="1600" b="1" kern="1200" dirty="0" err="1">
              <a:solidFill>
                <a:schemeClr val="tx1"/>
              </a:solidFill>
            </a:rPr>
            <a:t>qualifié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8131615" y="465579"/>
        <a:ext cx="2702529" cy="4977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2C1975-F537-6D4F-BE1E-6D3F4D25E4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itchFamily="2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EE9CF-1C64-4A45-A832-FEAE0B5FC0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69CF0-9A8F-274F-A420-A2894E06776A}" type="datetimeFigureOut">
              <a:rPr lang="en-GB" smtClean="0">
                <a:latin typeface="Poppins" pitchFamily="2" charset="77"/>
              </a:rPr>
              <a:t>09/09/2024</a:t>
            </a:fld>
            <a:endParaRPr lang="en-GB">
              <a:latin typeface="Poppins" pitchFamily="2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A98E4F-8A53-DE45-B598-7BAE9CBF83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itchFamily="2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50360-A87C-3047-A173-93C77603D8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C9F89-EB98-A14C-8855-3AFC837FA108}" type="slidenum">
              <a:rPr lang="en-GB" smtClean="0">
                <a:latin typeface="Poppins" pitchFamily="2" charset="77"/>
              </a:rPr>
              <a:t>‹N°›</a:t>
            </a:fld>
            <a:endParaRPr lang="en-GB">
              <a:latin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26132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1BDF4259-8881-0B4B-B5B2-2CAD66ECCB7D}" type="datetimeFigureOut">
              <a:rPr lang="en-GB" smtClean="0"/>
              <a:pPr/>
              <a:t>09/09/2024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Poppins" pitchFamily="2" charset="77"/>
              </a:defRPr>
            </a:lvl1pPr>
          </a:lstStyle>
          <a:p>
            <a:fld id="{4507A8B9-93E1-2A43-9724-1E12D8E51A3F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421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Poppins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71D374-7CC4-E981-034B-027A0902AD25}"/>
              </a:ext>
            </a:extLst>
          </p:cNvPr>
          <p:cNvSpPr/>
          <p:nvPr userDrawn="1"/>
        </p:nvSpPr>
        <p:spPr>
          <a:xfrm>
            <a:off x="-50066" y="-19739"/>
            <a:ext cx="2528797" cy="6897478"/>
          </a:xfrm>
          <a:prstGeom prst="rect">
            <a:avLst/>
          </a:prstGeom>
          <a:gradFill flip="none" rotWithShape="1">
            <a:gsLst>
              <a:gs pos="87000">
                <a:schemeClr val="bg1">
                  <a:lumMod val="97000"/>
                  <a:lumOff val="3000"/>
                </a:schemeClr>
              </a:gs>
              <a:gs pos="100000">
                <a:srgbClr val="336C9C"/>
              </a:gs>
              <a:gs pos="99000">
                <a:srgbClr val="2B527F"/>
              </a:gs>
              <a:gs pos="0">
                <a:srgbClr val="3A85B9"/>
              </a:gs>
              <a:gs pos="61000">
                <a:srgbClr val="2B527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1002A-CC3E-18E0-7DF5-D760A39BF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CD142-D704-4EEE-2B49-344750965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4626-453D-4943-B479-D8E5B3B92767}" type="slidenum">
              <a:rPr lang="en-GB" smtClean="0"/>
              <a:t>‹N°›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2FD01F-F0DF-FB5B-1241-B7D7617EE2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78731" y="805326"/>
            <a:ext cx="8760438" cy="2269939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400" b="1" i="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REUNION DES DIRECTEURS DU PROGRAMME ELARGI DE VACCINATION DE L’AFRIQUE CENTRALE, KINSHASA,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F6F0EE-03DC-DE1D-9519-7C3BBC2E3AF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78731" y="3292840"/>
            <a:ext cx="9144000" cy="254680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D5497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Session:</a:t>
            </a:r>
          </a:p>
          <a:p>
            <a:r>
              <a:rPr lang="fr-FR" dirty="0"/>
              <a:t>Pays: </a:t>
            </a:r>
          </a:p>
          <a:p>
            <a:r>
              <a:rPr lang="fr-FR" dirty="0"/>
              <a:t>Présentateur : </a:t>
            </a:r>
          </a:p>
          <a:p>
            <a:r>
              <a:rPr lang="fr-FR" dirty="0"/>
              <a:t>Date: </a:t>
            </a:r>
          </a:p>
        </p:txBody>
      </p:sp>
      <p:pic>
        <p:nvPicPr>
          <p:cNvPr id="11" name="Picture 10" descr="A logo with text on it&#10;&#10;Description automatically generated">
            <a:extLst>
              <a:ext uri="{FF2B5EF4-FFF2-40B4-BE49-F238E27FC236}">
                <a16:creationId xmlns:a16="http://schemas.microsoft.com/office/drawing/2014/main" id="{F4739959-D8C1-6B00-FB07-1F51AC606C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496" y="5389675"/>
            <a:ext cx="2328862" cy="96357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035FABF-6939-C622-48BC-C7845115276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478731" y="6052674"/>
            <a:ext cx="9144000" cy="515153"/>
          </a:xfrm>
        </p:spPr>
        <p:txBody>
          <a:bodyPr>
            <a:normAutofit/>
          </a:bodyPr>
          <a:lstStyle>
            <a:lvl1pPr marL="0" indent="0">
              <a:buNone/>
              <a:defRPr sz="1300" b="1" i="1">
                <a:solidFill>
                  <a:srgbClr val="C00000"/>
                </a:solidFill>
                <a:latin typeface="Aptos" panose="020B0004020202020204" pitchFamily="34" charset="0"/>
                <a:ea typeface="Roboto Condensed" panose="02000000000000000000" pitchFamily="2" charset="0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Envoyer</a:t>
            </a:r>
            <a:r>
              <a:rPr lang="en-GB" dirty="0"/>
              <a:t> la </a:t>
            </a:r>
            <a:r>
              <a:rPr lang="en-GB" dirty="0" err="1"/>
              <a:t>présentation</a:t>
            </a:r>
            <a:r>
              <a:rPr lang="en-GB" dirty="0"/>
              <a:t> </a:t>
            </a:r>
            <a:r>
              <a:rPr lang="en-GB" dirty="0" err="1"/>
              <a:t>avant</a:t>
            </a:r>
            <a:r>
              <a:rPr lang="en-GB" dirty="0"/>
              <a:t> le 30 </a:t>
            </a:r>
            <a:r>
              <a:rPr lang="en-GB" dirty="0" err="1"/>
              <a:t>août</a:t>
            </a:r>
            <a:r>
              <a:rPr lang="en-GB" dirty="0"/>
              <a:t> 2024 à mail du </a:t>
            </a:r>
            <a:r>
              <a:rPr lang="en-GB" dirty="0" err="1"/>
              <a:t>secrétariat@who.int</a:t>
            </a:r>
            <a:r>
              <a:rPr lang="en-GB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C0B0AF-43DA-6A32-37FF-D76DE1D97B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478731" y="0"/>
            <a:ext cx="12575739" cy="6877739"/>
          </a:xfrm>
          <a:prstGeom prst="rect">
            <a:avLst/>
          </a:prstGeom>
          <a:effectLst>
            <a:outerShdw dist="50800" dir="300000" sx="1000" sy="1000" algn="ctr" rotWithShape="0">
              <a:schemeClr val="tx1"/>
            </a:outerShdw>
            <a:reflection endPos="0" dist="50800" dir="5400000" sy="-100000" algn="bl" rotWithShape="0"/>
          </a:effectLst>
        </p:spPr>
      </p:pic>
      <p:pic>
        <p:nvPicPr>
          <p:cNvPr id="4" name="Picture 3" descr="A black and white map&#10;&#10;Description automatically generated">
            <a:extLst>
              <a:ext uri="{FF2B5EF4-FFF2-40B4-BE49-F238E27FC236}">
                <a16:creationId xmlns:a16="http://schemas.microsoft.com/office/drawing/2014/main" id="{A0C5799D-4916-AA3C-C0A0-11B357035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036" r="13438"/>
          <a:stretch/>
        </p:blipFill>
        <p:spPr>
          <a:xfrm>
            <a:off x="41103" y="124906"/>
            <a:ext cx="1823455" cy="2950359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703552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1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1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94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="1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13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68337"/>
            <a:ext cx="10515600" cy="1022351"/>
          </a:xfrm>
        </p:spPr>
        <p:txBody>
          <a:bodyPr>
            <a:normAutofit/>
          </a:bodyPr>
          <a:lstStyle>
            <a:lvl1pPr>
              <a:defRPr sz="3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695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30017"/>
            <a:ext cx="10515600" cy="1325563"/>
          </a:xfrm>
        </p:spPr>
        <p:txBody>
          <a:bodyPr>
            <a:normAutofit/>
          </a:bodyPr>
          <a:lstStyle>
            <a:lvl1pPr>
              <a:defRPr sz="3600" b="1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777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6611" y="727023"/>
            <a:ext cx="3932237" cy="16002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/>
          </a:bodyPr>
          <a:lstStyle>
            <a:lvl1pPr>
              <a:defRPr sz="3200" b="1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6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sz="24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sz="23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sz="22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>
              <a:defRPr sz="21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327223"/>
            <a:ext cx="3932237" cy="38115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2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035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6611" y="695146"/>
            <a:ext cx="3932237" cy="16002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>
            <a:normAutofit/>
          </a:bodyPr>
          <a:lstStyle>
            <a:lvl1pPr>
              <a:defRPr lang="en-GB" sz="3200" b="1" i="0" kern="1200" dirty="0" smtClean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26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2351266"/>
            <a:ext cx="3932237" cy="38115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514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8059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23081"/>
            <a:ext cx="2628900" cy="5811838"/>
          </a:xfrm>
        </p:spPr>
        <p:txBody>
          <a:bodyPr vert="eaVert"/>
          <a:lstStyle>
            <a:lvl1pPr>
              <a:defRPr b="1" i="0">
                <a:latin typeface="Roboto Condensed" panose="02000000000000000000" pitchFamily="2" charset="0"/>
                <a:ea typeface="Roboto Condensed" panose="02000000000000000000" pitchFamily="2" charset="0"/>
                <a:cs typeface="Poppins" pitchFamily="2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23081"/>
            <a:ext cx="7734300" cy="5653882"/>
          </a:xfrm>
        </p:spPr>
        <p:txBody>
          <a:bodyPr vert="eaVert"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Poppins" pitchFamily="2" charset="77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Poppins" pitchFamily="2" charset="77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Poppins" pitchFamily="2" charset="77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Poppins" pitchFamily="2" charset="77"/>
              </a:defRPr>
            </a:lvl4pPr>
            <a:lvl5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Poppins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479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130F5-EAB4-243D-D9D5-A78AC99A1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1AB041-3FEB-0DA6-F596-3460978EE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748BC-4C0B-E7FA-09F0-839880A1D2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E256F-C989-9D45-9136-B62EA99AC904}" type="slidenum">
              <a:rPr lang="en-GB" smtClean="0"/>
              <a:pPr/>
              <a:t>‹N°›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 1: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-13252"/>
            <a:ext cx="10515600" cy="1124630"/>
          </a:xfrm>
        </p:spPr>
        <p:txBody>
          <a:bodyPr>
            <a:normAutofit/>
          </a:bodyPr>
          <a:lstStyle>
            <a:lvl1pPr>
              <a:defRPr sz="3600" b="1" i="0">
                <a:solidFill>
                  <a:srgbClr val="4472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TITRE DIAPO 1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84243"/>
            <a:ext cx="10515600" cy="4750776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Pourquoi</a:t>
            </a:r>
            <a:r>
              <a:rPr lang="en-US" dirty="0"/>
              <a:t> la </a:t>
            </a:r>
            <a:r>
              <a:rPr lang="en-US" dirty="0" err="1"/>
              <a:t>thématique</a:t>
            </a:r>
            <a:r>
              <a:rPr lang="en-US" dirty="0"/>
              <a:t> du panel (</a:t>
            </a:r>
            <a:r>
              <a:rPr lang="en-US" dirty="0" err="1"/>
              <a:t>exemple</a:t>
            </a:r>
            <a:r>
              <a:rPr lang="en-US" dirty="0"/>
              <a:t> : </a:t>
            </a:r>
            <a:r>
              <a:rPr lang="en-US" dirty="0" err="1"/>
              <a:t>pourquoi</a:t>
            </a:r>
            <a:r>
              <a:rPr lang="en-US" dirty="0"/>
              <a:t> </a:t>
            </a:r>
            <a:r>
              <a:rPr lang="en-US" dirty="0" err="1"/>
              <a:t>mettre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place des </a:t>
            </a:r>
            <a:r>
              <a:rPr lang="en-US" dirty="0" err="1"/>
              <a:t>organes</a:t>
            </a:r>
            <a:r>
              <a:rPr lang="en-US" dirty="0"/>
              <a:t> de coordination de </a:t>
            </a:r>
            <a:r>
              <a:rPr lang="en-US" dirty="0" err="1"/>
              <a:t>l’introduction</a:t>
            </a:r>
            <a:r>
              <a:rPr lang="en-US" dirty="0"/>
              <a:t> du </a:t>
            </a:r>
            <a:r>
              <a:rPr lang="en-US" dirty="0" err="1"/>
              <a:t>vaccin</a:t>
            </a:r>
            <a:r>
              <a:rPr lang="en-US" dirty="0"/>
              <a:t> au </a:t>
            </a:r>
            <a:r>
              <a:rPr lang="en-US" dirty="0" err="1"/>
              <a:t>niveau</a:t>
            </a:r>
            <a:r>
              <a:rPr lang="en-US" dirty="0"/>
              <a:t> national et sous-national ?) </a:t>
            </a:r>
            <a:r>
              <a:rPr lang="en-GB" dirty="0"/>
              <a:t> 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70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 2: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568"/>
            <a:ext cx="10515600" cy="1121062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i="0" kern="1200" dirty="0">
                <a:solidFill>
                  <a:srgbClr val="4472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TITRE DIAPO 2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57739"/>
            <a:ext cx="10515600" cy="4748252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 marL="1828800" indent="0">
              <a:buNone/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Qu’est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que le pays a fait dans la </a:t>
            </a:r>
            <a:r>
              <a:rPr lang="en-US" dirty="0" err="1"/>
              <a:t>thématique</a:t>
            </a:r>
            <a:r>
              <a:rPr lang="en-US" dirty="0"/>
              <a:t> ?</a:t>
            </a:r>
            <a:endParaRPr lang="en-GB" dirty="0"/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23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 3: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515600" cy="1121062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i="0" kern="1200" dirty="0">
                <a:solidFill>
                  <a:srgbClr val="4472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TITRE DIAPO 3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44487"/>
            <a:ext cx="10515600" cy="4761504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err="1"/>
              <a:t>Qu’est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qui a bien </a:t>
            </a:r>
            <a:r>
              <a:rPr lang="en-US" dirty="0" err="1"/>
              <a:t>marché</a:t>
            </a:r>
            <a:r>
              <a:rPr lang="en-US" dirty="0"/>
              <a:t> et </a:t>
            </a:r>
            <a:r>
              <a:rPr lang="en-US" dirty="0" err="1"/>
              <a:t>qu’est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nécessiterait</a:t>
            </a:r>
            <a:r>
              <a:rPr lang="en-US" dirty="0"/>
              <a:t> d’être </a:t>
            </a:r>
            <a:r>
              <a:rPr lang="en-US" dirty="0" err="1"/>
              <a:t>amélioré</a:t>
            </a:r>
            <a:r>
              <a:rPr lang="en-US" dirty="0"/>
              <a:t> </a:t>
            </a:r>
            <a:r>
              <a:rPr lang="en-GB" dirty="0"/>
              <a:t>?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  <a:p>
            <a:pPr lvl="4"/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08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po 4: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-10946"/>
            <a:ext cx="10515600" cy="1121062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i="0" kern="1200" dirty="0">
                <a:solidFill>
                  <a:srgbClr val="4472C4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TITRE DIAPO 4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38470"/>
            <a:ext cx="10515600" cy="4853007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GB" dirty="0" err="1"/>
              <a:t>Quelles</a:t>
            </a:r>
            <a:r>
              <a:rPr lang="en-GB" dirty="0"/>
              <a:t> </a:t>
            </a:r>
            <a:r>
              <a:rPr lang="en-GB" dirty="0" err="1"/>
              <a:t>leçons</a:t>
            </a:r>
            <a:r>
              <a:rPr lang="en-GB" dirty="0"/>
              <a:t> </a:t>
            </a:r>
            <a:r>
              <a:rPr lang="en-GB" dirty="0" err="1"/>
              <a:t>tirées</a:t>
            </a:r>
            <a:r>
              <a:rPr lang="en-GB" dirty="0"/>
              <a:t> de </a:t>
            </a:r>
            <a:r>
              <a:rPr lang="en-GB" dirty="0" err="1"/>
              <a:t>l’expérience</a:t>
            </a:r>
            <a:r>
              <a:rPr lang="en-GB" dirty="0"/>
              <a:t> et </a:t>
            </a:r>
            <a:r>
              <a:rPr lang="en-GB" dirty="0" err="1"/>
              <a:t>quelles</a:t>
            </a:r>
            <a:r>
              <a:rPr lang="en-GB" dirty="0"/>
              <a:t> </a:t>
            </a:r>
            <a:r>
              <a:rPr lang="en-GB" dirty="0" err="1"/>
              <a:t>recommandations</a:t>
            </a:r>
            <a:r>
              <a:rPr lang="en-GB" dirty="0"/>
              <a:t> aux </a:t>
            </a:r>
            <a:r>
              <a:rPr lang="en-GB" dirty="0" err="1"/>
              <a:t>autres</a:t>
            </a:r>
            <a:r>
              <a:rPr lang="en-GB" dirty="0"/>
              <a:t> pays ? 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4"/>
            <a:endParaRPr lang="en-GB" dirty="0"/>
          </a:p>
          <a:p>
            <a:pPr lvl="4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926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merciements_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1002A-CC3E-18E0-7DF5-D760A39BF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CD142-D704-4EEE-2B49-344750965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4626-453D-4943-B479-D8E5B3B92767}" type="slidenum">
              <a:rPr lang="en-GB" smtClean="0"/>
              <a:t>‹N°›</a:t>
            </a:fld>
            <a:endParaRPr lang="en-GB"/>
          </a:p>
        </p:txBody>
      </p:sp>
      <p:pic>
        <p:nvPicPr>
          <p:cNvPr id="11" name="Picture 10" descr="A logo with text on it&#10;&#10;Description automatically generated">
            <a:extLst>
              <a:ext uri="{FF2B5EF4-FFF2-40B4-BE49-F238E27FC236}">
                <a16:creationId xmlns:a16="http://schemas.microsoft.com/office/drawing/2014/main" id="{F4739959-D8C1-6B00-FB07-1F51AC606C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496" y="5389675"/>
            <a:ext cx="2328862" cy="9635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52F700-2BFA-0643-2020-0B0DDDD9ECED}"/>
              </a:ext>
            </a:extLst>
          </p:cNvPr>
          <p:cNvSpPr/>
          <p:nvPr userDrawn="1"/>
        </p:nvSpPr>
        <p:spPr>
          <a:xfrm>
            <a:off x="-64059" y="-16774"/>
            <a:ext cx="2814270" cy="6874773"/>
          </a:xfrm>
          <a:prstGeom prst="rect">
            <a:avLst/>
          </a:prstGeom>
          <a:solidFill>
            <a:srgbClr val="86B0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Internet outline">
            <a:extLst>
              <a:ext uri="{FF2B5EF4-FFF2-40B4-BE49-F238E27FC236}">
                <a16:creationId xmlns:a16="http://schemas.microsoft.com/office/drawing/2014/main" id="{731144FE-A1BE-179B-B04C-78673B39A0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8940" y="5389675"/>
            <a:ext cx="278934" cy="27893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273C81E-D3D5-AC29-DCCF-C8E9A46BA357}"/>
              </a:ext>
            </a:extLst>
          </p:cNvPr>
          <p:cNvSpPr txBox="1">
            <a:spLocks/>
          </p:cNvSpPr>
          <p:nvPr userDrawn="1"/>
        </p:nvSpPr>
        <p:spPr>
          <a:xfrm>
            <a:off x="9123696" y="5389675"/>
            <a:ext cx="3068304" cy="278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400" b="1" i="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sz="900" dirty="0"/>
              <a:t>https://who-</a:t>
            </a:r>
            <a:r>
              <a:rPr lang="en-US" sz="900" dirty="0" err="1"/>
              <a:t>ist</a:t>
            </a:r>
            <a:r>
              <a:rPr lang="en-US" sz="900" dirty="0"/>
              <a:t>-</a:t>
            </a:r>
            <a:r>
              <a:rPr lang="en-US" sz="900" dirty="0" err="1"/>
              <a:t>ca.github.io</a:t>
            </a:r>
            <a:r>
              <a:rPr lang="en-US" sz="900" dirty="0"/>
              <a:t>/Reunion-</a:t>
            </a:r>
            <a:r>
              <a:rPr lang="en-US" sz="900" dirty="0" err="1"/>
              <a:t>Annuelle</a:t>
            </a:r>
            <a:r>
              <a:rPr lang="en-US" sz="900" dirty="0"/>
              <a:t>-PEV/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9A37D3D-7502-4E79-F882-A09B1EB5766B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9045053" y="0"/>
            <a:ext cx="3068305" cy="2422762"/>
          </a:xfrm>
        </p:spPr>
        <p:txBody>
          <a:bodyPr anchor="t"/>
          <a:lstStyle>
            <a:lvl1pPr marL="0" indent="0">
              <a:buNone/>
              <a:defRPr sz="2600"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Ajouter</a:t>
            </a:r>
            <a:r>
              <a:rPr lang="en-GB" dirty="0"/>
              <a:t> le logo du PEV de </a:t>
            </a:r>
            <a:r>
              <a:rPr lang="en-GB" dirty="0" err="1"/>
              <a:t>votre</a:t>
            </a:r>
            <a:r>
              <a:rPr lang="en-GB" dirty="0"/>
              <a:t> pays</a:t>
            </a: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BECD72E-9EE3-8009-A781-5E929A659A8D}"/>
              </a:ext>
            </a:extLst>
          </p:cNvPr>
          <p:cNvSpPr txBox="1">
            <a:spLocks/>
          </p:cNvSpPr>
          <p:nvPr userDrawn="1"/>
        </p:nvSpPr>
        <p:spPr>
          <a:xfrm>
            <a:off x="5893260" y="2958947"/>
            <a:ext cx="2118521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400" b="1" i="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sz="4800" dirty="0"/>
              <a:t>MERCI !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24467B7-087E-AFF1-10AA-7F94B930360C}"/>
              </a:ext>
            </a:extLst>
          </p:cNvPr>
          <p:cNvSpPr txBox="1">
            <a:spLocks/>
          </p:cNvSpPr>
          <p:nvPr userDrawn="1"/>
        </p:nvSpPr>
        <p:spPr>
          <a:xfrm>
            <a:off x="2750210" y="5529142"/>
            <a:ext cx="4202311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400" b="1" i="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sz="1800" dirty="0"/>
              <a:t>REUNION DES DIRECTEURS DU PROGRAMME ELARGI DE VACCINATION DE L’AFRIQUE CENTRALE, KINSHASA, 2024</a:t>
            </a:r>
          </a:p>
        </p:txBody>
      </p:sp>
      <p:pic>
        <p:nvPicPr>
          <p:cNvPr id="2" name="Picture 1" descr="A black and white map&#10;&#10;Description automatically generated">
            <a:extLst>
              <a:ext uri="{FF2B5EF4-FFF2-40B4-BE49-F238E27FC236}">
                <a16:creationId xmlns:a16="http://schemas.microsoft.com/office/drawing/2014/main" id="{31F2AA7F-582E-06BC-4E94-87C6B52371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9036" r="13438"/>
          <a:stretch/>
        </p:blipFill>
        <p:spPr>
          <a:xfrm>
            <a:off x="-64059" y="238669"/>
            <a:ext cx="2814269" cy="4553502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395173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 5: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D4790-F38B-C517-66BC-1A572DF6B0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6"/>
            <a:ext cx="10515600" cy="79703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3600" b="1" i="0" kern="1200" noProof="0" dirty="0" smtClean="0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rPr>
              <a:t>TITRE DIAPO 5 :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4BBEAB-4C2D-5EC9-578D-EC1BE79952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E256F-C989-9D45-9136-B62EA99AC904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5D7281-0EE7-8BCF-46B0-EA0238F4EB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2pPr>
            <a:lvl3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3pPr>
            <a:lvl4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4pPr>
            <a:lvl5pPr>
              <a:defRPr b="0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Second level</a:t>
            </a:r>
            <a:endParaRPr lang="en-GB" dirty="0"/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28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E173FF4-B3E8-1890-0123-7D64A7DE4C7A}"/>
              </a:ext>
            </a:extLst>
          </p:cNvPr>
          <p:cNvSpPr/>
          <p:nvPr userDrawn="1"/>
        </p:nvSpPr>
        <p:spPr>
          <a:xfrm>
            <a:off x="-8858" y="-33714"/>
            <a:ext cx="12188380" cy="6872288"/>
          </a:xfrm>
          <a:prstGeom prst="rect">
            <a:avLst/>
          </a:prstGeom>
          <a:gradFill flip="none" rotWithShape="1">
            <a:gsLst>
              <a:gs pos="70000">
                <a:srgbClr val="2395CE"/>
              </a:gs>
              <a:gs pos="37000">
                <a:srgbClr val="336C9C"/>
              </a:gs>
              <a:gs pos="51000">
                <a:srgbClr val="3A85B9"/>
              </a:gs>
              <a:gs pos="22000">
                <a:srgbClr val="2B527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3856A5-E96B-DA4C-BB4E-CF16B63148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9996"/>
            <a:ext cx="10515600" cy="1325563"/>
          </a:xfrm>
        </p:spPr>
        <p:txBody>
          <a:bodyPr/>
          <a:lstStyle>
            <a:lvl1pPr>
              <a:defRPr sz="3600" b="1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523A4-4337-854E-8E79-DF896F48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278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5000" b="1" i="0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1">
                <a:latin typeface="Roboto Condensed" panose="02000000000000000000" pitchFamily="2" charset="0"/>
                <a:ea typeface="Roboto Condensed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42093" y="63679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Poppins" pitchFamily="2" charset="77"/>
              </a:defRPr>
            </a:lvl1pPr>
          </a:lstStyle>
          <a:p>
            <a:fld id="{45EBC4D1-1D19-4D5A-A648-57E14B43DFD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6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6155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-19327"/>
            <a:ext cx="10515600" cy="1102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 algn="ctr" defTabSz="914400" rtl="0" eaLnBrk="1" latinLnBrk="0" hangingPunct="1"/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91478"/>
            <a:ext cx="10515600" cy="4770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fld id="{2D4E256F-C989-9D45-9136-B62EA99AC904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10" name="Picture 9" descr="A logo on a black background&#10;&#10;Description automatically generated">
            <a:extLst>
              <a:ext uri="{FF2B5EF4-FFF2-40B4-BE49-F238E27FC236}">
                <a16:creationId xmlns:a16="http://schemas.microsoft.com/office/drawing/2014/main" id="{5F59F93F-7A36-0F66-A584-F0C49FB0E0DA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55593" y="-47179"/>
            <a:ext cx="1588857" cy="656780"/>
          </a:xfrm>
          <a:prstGeom prst="rect">
            <a:avLst/>
          </a:prstGeom>
        </p:spPr>
      </p:pic>
      <p:pic>
        <p:nvPicPr>
          <p:cNvPr id="25" name="Picture 24" descr="A map of the united states&#10;&#10;Description automatically generated">
            <a:extLst>
              <a:ext uri="{FF2B5EF4-FFF2-40B4-BE49-F238E27FC236}">
                <a16:creationId xmlns:a16="http://schemas.microsoft.com/office/drawing/2014/main" id="{1A573239-7D60-E8A5-1BB5-686135CDDB60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35501" y="-19327"/>
            <a:ext cx="620721" cy="620721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B2209EA1-16E1-B805-352A-4432A632654A}"/>
              </a:ext>
            </a:extLst>
          </p:cNvPr>
          <p:cNvSpPr/>
          <p:nvPr userDrawn="1"/>
        </p:nvSpPr>
        <p:spPr>
          <a:xfrm>
            <a:off x="-42040" y="-19328"/>
            <a:ext cx="880240" cy="6877327"/>
          </a:xfrm>
          <a:prstGeom prst="rect">
            <a:avLst/>
          </a:prstGeom>
          <a:solidFill>
            <a:srgbClr val="86B0D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 descr="A black and white map&#10;&#10;Description automatically generated">
            <a:extLst>
              <a:ext uri="{FF2B5EF4-FFF2-40B4-BE49-F238E27FC236}">
                <a16:creationId xmlns:a16="http://schemas.microsoft.com/office/drawing/2014/main" id="{FB995759-378D-4CA3-1EF4-53EE578140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/>
          <a:srcRect l="19036" r="13438"/>
          <a:stretch/>
        </p:blipFill>
        <p:spPr>
          <a:xfrm>
            <a:off x="-42040" y="2703442"/>
            <a:ext cx="930546" cy="1505627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4403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714" r:id="rId2"/>
    <p:sldLayoutId id="2147483814" r:id="rId3"/>
    <p:sldLayoutId id="2147483812" r:id="rId4"/>
    <p:sldLayoutId id="2147483813" r:id="rId5"/>
    <p:sldLayoutId id="2147483816" r:id="rId6"/>
    <p:sldLayoutId id="2147483744" r:id="rId7"/>
    <p:sldLayoutId id="2147483743" r:id="rId8"/>
    <p:sldLayoutId id="2147483713" r:id="rId9"/>
    <p:sldLayoutId id="2147483715" r:id="rId10"/>
    <p:sldLayoutId id="2147483716" r:id="rId11"/>
    <p:sldLayoutId id="2147483717" r:id="rId12"/>
    <p:sldLayoutId id="2147483718" r:id="rId13"/>
    <p:sldLayoutId id="2147483720" r:id="rId14"/>
    <p:sldLayoutId id="2147483721" r:id="rId15"/>
    <p:sldLayoutId id="2147483722" r:id="rId16"/>
    <p:sldLayoutId id="214748372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dirty="0">
          <a:solidFill>
            <a:schemeClr val="accent1"/>
          </a:solidFill>
          <a:latin typeface="Roboto Condensed" panose="02000000000000000000" pitchFamily="2" charset="0"/>
          <a:ea typeface="Roboto Condensed" panose="02000000000000000000" pitchFamily="2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500" b="0" i="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300" b="0" i="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Roboto Condensed" panose="02000000000000000000" pitchFamily="2" charset="0"/>
          <a:ea typeface="Roboto Condensed" panose="02000000000000000000" pitchFamily="2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B979A1-3380-63A3-B7E8-7D6A23CB2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013F99-A68B-4E02-0DBC-51A3C797A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F594A-0B3F-12AF-45C5-426D282FF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9AF54-4EA4-B8BD-003B-27295648F1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2C2BB-E642-CD1B-4677-D40726098B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EA4282-3294-E64E-832E-82EACA0289C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7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2D9AD-7A6B-84E4-879D-6E9459327C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REUNION DES DIRECTEURS DU PROGRAMME ELARGI DE VACCINATION DE L’AFRIQUE CENTRALE, KINSHASA, 2024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1704CF8-6071-A843-B308-8C2B057E5A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8731" y="2697480"/>
            <a:ext cx="9144000" cy="3142165"/>
          </a:xfrm>
        </p:spPr>
        <p:txBody>
          <a:bodyPr>
            <a:normAutofit/>
          </a:bodyPr>
          <a:lstStyle/>
          <a:p>
            <a:r>
              <a:rPr lang="fr-FR" dirty="0"/>
              <a:t>Session: </a:t>
            </a:r>
            <a:r>
              <a:rPr lang="fr-FR" b="1" dirty="0"/>
              <a:t> </a:t>
            </a:r>
          </a:p>
          <a:p>
            <a:r>
              <a:rPr lang="fr-FR" dirty="0"/>
              <a:t>Titre: </a:t>
            </a:r>
            <a:r>
              <a:rPr lang="fr-FR" sz="2800" dirty="0">
                <a:solidFill>
                  <a:srgbClr val="0000FF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 des enfants zéro-doses et de la mise en œuvre des plans de rattrapage Vaccinal en Afrique centrale</a:t>
            </a:r>
            <a:endParaRPr lang="fr-FR" sz="2400" dirty="0">
              <a:solidFill>
                <a:srgbClr val="0000FF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  <a:p>
            <a:r>
              <a:rPr lang="fr-FR" dirty="0"/>
              <a:t>Présentateur : Yolande MASEMBE</a:t>
            </a:r>
          </a:p>
          <a:p>
            <a:r>
              <a:rPr lang="fr-FR" dirty="0"/>
              <a:t>Date: 09/07/2024</a:t>
            </a:r>
          </a:p>
        </p:txBody>
      </p:sp>
    </p:spTree>
    <p:extLst>
      <p:ext uri="{BB962C8B-B14F-4D97-AF65-F5344CB8AC3E}">
        <p14:creationId xmlns:p14="http://schemas.microsoft.com/office/powerpoint/2010/main" val="159896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2AD61A-D4EB-3CFE-ED22-6831811FF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4626-453D-4943-B479-D8E5B3B92767}" type="slidenum">
              <a:rPr lang="en-GB" smtClean="0"/>
              <a:t>10</a:t>
            </a:fld>
            <a:endParaRPr lang="en-GB"/>
          </a:p>
        </p:txBody>
      </p:sp>
      <p:pic>
        <p:nvPicPr>
          <p:cNvPr id="4" name="Espace réservé pour une image  3" descr="Une image contenant texte, logo, Police, Graphique&#10;&#10;Description générée automatiquement">
            <a:extLst>
              <a:ext uri="{FF2B5EF4-FFF2-40B4-BE49-F238E27FC236}">
                <a16:creationId xmlns:a16="http://schemas.microsoft.com/office/drawing/2014/main" id="{6D045C61-B6FA-52E1-A369-57E95A1245A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7467" b="74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6055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DD784-41AC-BFBB-F271-BC45049F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46"/>
            <a:ext cx="10374630" cy="677469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/>
              <a:t>Cumul</a:t>
            </a:r>
            <a:r>
              <a:rPr lang="en-US" sz="2400" dirty="0"/>
              <a:t> des enfants zero-doses (ZD) et </a:t>
            </a:r>
            <a:r>
              <a:rPr lang="fr-FR" sz="2400" dirty="0"/>
              <a:t>insuffisamment</a:t>
            </a:r>
            <a:r>
              <a:rPr lang="en-US" sz="2400" dirty="0"/>
              <a:t> </a:t>
            </a:r>
            <a:r>
              <a:rPr lang="en-US" sz="2400" dirty="0" err="1"/>
              <a:t>vaccinés</a:t>
            </a:r>
            <a:r>
              <a:rPr lang="en-US" sz="2400" dirty="0"/>
              <a:t> de 2019 à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AA408-6E40-8F42-8957-4C66E53F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256F-C989-9D45-9136-B62EA99AC904}" type="slidenum">
              <a:rPr lang="en-GB" smtClean="0"/>
              <a:pPr/>
              <a:t>2</a:t>
            </a:fld>
            <a:endParaRPr lang="en-GB"/>
          </a:p>
        </p:txBody>
      </p:sp>
      <p:graphicFrame>
        <p:nvGraphicFramePr>
          <p:cNvPr id="5" name="Table 1">
            <a:extLst>
              <a:ext uri="{FF2B5EF4-FFF2-40B4-BE49-F238E27FC236}">
                <a16:creationId xmlns:a16="http://schemas.microsoft.com/office/drawing/2014/main" id="{A944C0EA-9CBF-AF36-D1DC-7BDA182EF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814184"/>
              </p:ext>
            </p:extLst>
          </p:nvPr>
        </p:nvGraphicFramePr>
        <p:xfrm>
          <a:off x="1077951" y="742720"/>
          <a:ext cx="7954533" cy="50038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26122">
                  <a:extLst>
                    <a:ext uri="{9D8B030D-6E8A-4147-A177-3AD203B41FA5}">
                      <a16:colId xmlns:a16="http://schemas.microsoft.com/office/drawing/2014/main" val="685152047"/>
                    </a:ext>
                  </a:extLst>
                </a:gridCol>
                <a:gridCol w="1013569">
                  <a:extLst>
                    <a:ext uri="{9D8B030D-6E8A-4147-A177-3AD203B41FA5}">
                      <a16:colId xmlns:a16="http://schemas.microsoft.com/office/drawing/2014/main" val="3877355480"/>
                    </a:ext>
                  </a:extLst>
                </a:gridCol>
                <a:gridCol w="1238676">
                  <a:extLst>
                    <a:ext uri="{9D8B030D-6E8A-4147-A177-3AD203B41FA5}">
                      <a16:colId xmlns:a16="http://schemas.microsoft.com/office/drawing/2014/main" val="3940175240"/>
                    </a:ext>
                  </a:extLst>
                </a:gridCol>
                <a:gridCol w="1126122">
                  <a:extLst>
                    <a:ext uri="{9D8B030D-6E8A-4147-A177-3AD203B41FA5}">
                      <a16:colId xmlns:a16="http://schemas.microsoft.com/office/drawing/2014/main" val="2083212573"/>
                    </a:ext>
                  </a:extLst>
                </a:gridCol>
                <a:gridCol w="1126122">
                  <a:extLst>
                    <a:ext uri="{9D8B030D-6E8A-4147-A177-3AD203B41FA5}">
                      <a16:colId xmlns:a16="http://schemas.microsoft.com/office/drawing/2014/main" val="3556135465"/>
                    </a:ext>
                  </a:extLst>
                </a:gridCol>
                <a:gridCol w="1126122">
                  <a:extLst>
                    <a:ext uri="{9D8B030D-6E8A-4147-A177-3AD203B41FA5}">
                      <a16:colId xmlns:a16="http://schemas.microsoft.com/office/drawing/2014/main" val="2587076918"/>
                    </a:ext>
                  </a:extLst>
                </a:gridCol>
                <a:gridCol w="1197800">
                  <a:extLst>
                    <a:ext uri="{9D8B030D-6E8A-4147-A177-3AD203B41FA5}">
                      <a16:colId xmlns:a16="http://schemas.microsoft.com/office/drawing/2014/main" val="471880934"/>
                    </a:ext>
                  </a:extLst>
                </a:gridCol>
              </a:tblGrid>
              <a:tr h="1154739">
                <a:tc>
                  <a:txBody>
                    <a:bodyPr/>
                    <a:lstStyle/>
                    <a:p>
                      <a:pPr marL="25400" marR="25400" algn="l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</a:rPr>
                        <a:t>Pays</a:t>
                      </a:r>
                      <a:endParaRPr lang="en-US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</a:rPr>
                        <a:t># Zéro doses</a:t>
                      </a:r>
                      <a:endParaRPr lang="en-US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</a:rPr>
                        <a:t># Insuffisamment vaccinés</a:t>
                      </a:r>
                      <a:endParaRPr lang="en-US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</a:rPr>
                        <a:t>#ZD et </a:t>
                      </a:r>
                      <a:r>
                        <a:rPr lang="fr-FR" sz="1200" b="1" dirty="0" err="1">
                          <a:solidFill>
                            <a:srgbClr val="000000"/>
                          </a:solidFill>
                          <a:effectLst/>
                        </a:rPr>
                        <a:t>insuffisament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</a:rPr>
                        <a:t> vaccinés</a:t>
                      </a:r>
                      <a:endParaRPr lang="en-US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</a:rPr>
                        <a:t>%ZD et </a:t>
                      </a:r>
                      <a:r>
                        <a:rPr lang="fr-FR" sz="1200" b="1" dirty="0" err="1">
                          <a:solidFill>
                            <a:srgbClr val="000000"/>
                          </a:solidFill>
                          <a:effectLst/>
                        </a:rPr>
                        <a:t>insuffisament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</a:rPr>
                        <a:t> vaccinés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</a:rPr>
                        <a:t>Cumul ZD et </a:t>
                      </a:r>
                      <a:r>
                        <a:rPr lang="fr-FR" sz="1200" b="1" dirty="0" err="1">
                          <a:solidFill>
                            <a:srgbClr val="000000"/>
                          </a:solidFill>
                          <a:effectLst/>
                        </a:rPr>
                        <a:t>insuffisament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</a:rPr>
                        <a:t> vaccinés</a:t>
                      </a:r>
                      <a:endParaRPr lang="en-US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</a:rPr>
                        <a:t>% cumulé ZD et </a:t>
                      </a:r>
                      <a:r>
                        <a:rPr lang="fr-FR" sz="1200" b="1" dirty="0" err="1">
                          <a:solidFill>
                            <a:srgbClr val="000000"/>
                          </a:solidFill>
                          <a:effectLst/>
                        </a:rPr>
                        <a:t>insuffisament</a:t>
                      </a:r>
                      <a:r>
                        <a:rPr lang="fr-FR" sz="1200" b="1" dirty="0">
                          <a:solidFill>
                            <a:srgbClr val="000000"/>
                          </a:solidFill>
                          <a:effectLst/>
                        </a:rPr>
                        <a:t> vaccinés</a:t>
                      </a:r>
                      <a:endParaRPr lang="en-US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0612557"/>
                  </a:ext>
                </a:extLst>
              </a:tr>
              <a:tr h="384914">
                <a:tc>
                  <a:txBody>
                    <a:bodyPr/>
                    <a:lstStyle/>
                    <a:p>
                      <a:pPr marL="25400" marR="254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RDC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</a:rPr>
                        <a:t>3 635 804</a:t>
                      </a:r>
                      <a:endParaRPr lang="en-US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</a:rPr>
                        <a:t>3 049 666</a:t>
                      </a:r>
                      <a:endParaRPr lang="en-US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</a:rPr>
                        <a:t>6 685 470</a:t>
                      </a:r>
                      <a:endParaRPr lang="en-US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6 685 470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48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6843196"/>
                  </a:ext>
                </a:extLst>
              </a:tr>
              <a:tr h="384914">
                <a:tc>
                  <a:txBody>
                    <a:bodyPr/>
                    <a:lstStyle/>
                    <a:p>
                      <a:pPr marL="25400" marR="254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Angola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2 467 451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743 878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3 211 329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en-US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9 896 799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71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10665760"/>
                  </a:ext>
                </a:extLst>
              </a:tr>
              <a:tr h="384914">
                <a:tc>
                  <a:txBody>
                    <a:bodyPr/>
                    <a:lstStyle/>
                    <a:p>
                      <a:pPr marL="25400" marR="254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Tchad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817 250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742 938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</a:rPr>
                        <a:t>1 560 188</a:t>
                      </a:r>
                      <a:endParaRPr lang="en-US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en-US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11 456 987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82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7433988"/>
                  </a:ext>
                </a:extLst>
              </a:tr>
              <a:tr h="384914">
                <a:tc>
                  <a:txBody>
                    <a:bodyPr/>
                    <a:lstStyle/>
                    <a:p>
                      <a:pPr marL="25400" marR="254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Cameroun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1 087 926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243 275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1 331 201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US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12 788 188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92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43071886"/>
                  </a:ext>
                </a:extLst>
              </a:tr>
              <a:tr h="384914">
                <a:tc>
                  <a:txBody>
                    <a:bodyPr/>
                    <a:lstStyle/>
                    <a:p>
                      <a:pPr marL="25400" marR="254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RCA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484 611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126 421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611 032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</a:rPr>
                        <a:t>13 399 220</a:t>
                      </a:r>
                      <a:endParaRPr lang="en-US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96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3544453"/>
                  </a:ext>
                </a:extLst>
              </a:tr>
              <a:tr h="384914">
                <a:tc>
                  <a:txBody>
                    <a:bodyPr/>
                    <a:lstStyle/>
                    <a:p>
                      <a:pPr marL="25400" marR="254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Burundi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172 579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34 224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206 803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</a:rPr>
                        <a:t>13 606 023</a:t>
                      </a:r>
                      <a:endParaRPr lang="en-US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97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4178734"/>
                  </a:ext>
                </a:extLst>
              </a:tr>
              <a:tr h="384914">
                <a:tc>
                  <a:txBody>
                    <a:bodyPr/>
                    <a:lstStyle/>
                    <a:p>
                      <a:pPr marL="25400" marR="254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Congo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119 505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56 861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176 366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</a:rPr>
                        <a:t>13 782 389</a:t>
                      </a:r>
                      <a:endParaRPr lang="en-US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98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88628649"/>
                  </a:ext>
                </a:extLst>
              </a:tr>
              <a:tr h="384914">
                <a:tc>
                  <a:txBody>
                    <a:bodyPr/>
                    <a:lstStyle/>
                    <a:p>
                      <a:pPr marL="25400" marR="254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Gabon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93 676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14 700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108 376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</a:rPr>
                        <a:t>13 890 765</a:t>
                      </a:r>
                      <a:endParaRPr lang="en-US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</a:rPr>
                        <a:t>99</a:t>
                      </a:r>
                      <a:endParaRPr lang="en-US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85143614"/>
                  </a:ext>
                </a:extLst>
              </a:tr>
              <a:tr h="384914">
                <a:tc>
                  <a:txBody>
                    <a:bodyPr/>
                    <a:lstStyle/>
                    <a:p>
                      <a:pPr marL="25400" marR="254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Guinée Eq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59 334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24 675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84 009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</a:rPr>
                        <a:t>13 974 774</a:t>
                      </a:r>
                      <a:endParaRPr lang="en-US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en-US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4292295"/>
                  </a:ext>
                </a:extLst>
              </a:tr>
              <a:tr h="384914">
                <a:tc>
                  <a:txBody>
                    <a:bodyPr/>
                    <a:lstStyle/>
                    <a:p>
                      <a:pPr marL="25400" marR="2540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STP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1 966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</a:rPr>
                        <a:t>185</a:t>
                      </a:r>
                      <a:endParaRPr lang="en-US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</a:rPr>
                        <a:t>2 151</a:t>
                      </a:r>
                      <a:endParaRPr lang="en-US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</a:rPr>
                        <a:t>13 976 925</a:t>
                      </a:r>
                      <a:endParaRPr lang="en-US" sz="2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5400" marR="2540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</a:rPr>
                        <a:t>100</a:t>
                      </a:r>
                      <a:endParaRPr lang="en-US" sz="2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0563236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56CFDB6-4B48-38C8-90F9-D79C570F8B42}"/>
              </a:ext>
            </a:extLst>
          </p:cNvPr>
          <p:cNvSpPr txBox="1"/>
          <p:nvPr/>
        </p:nvSpPr>
        <p:spPr>
          <a:xfrm>
            <a:off x="9248078" y="666523"/>
            <a:ext cx="274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Pays prioritaires pour le Grand Rattrapage en Afrique centrale: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RDC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Angola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Burundi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Cameroun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Tchad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dirty="0"/>
              <a:t>RCA</a:t>
            </a:r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44A3DB8D-FC7A-F65C-992F-9C3935431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908" y="3331448"/>
            <a:ext cx="2488370" cy="352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7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DD784-41AC-BFBB-F271-BC45049F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0946"/>
            <a:ext cx="11093605" cy="67746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dirty="0"/>
              <a:t># ENFANTS ZERO DOSE (ZD) ET INSUFFISAMMENT VACCINES ADDITIONNELS EN AFRIQUE CENTRALE EN 2023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AA408-6E40-8F42-8957-4C66E53F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256F-C989-9D45-9136-B62EA99AC90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C95379-636A-AA6E-D4B9-08A3C7F30A58}"/>
              </a:ext>
            </a:extLst>
          </p:cNvPr>
          <p:cNvSpPr txBox="1"/>
          <p:nvPr/>
        </p:nvSpPr>
        <p:spPr>
          <a:xfrm>
            <a:off x="8783444" y="6202461"/>
            <a:ext cx="2920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Source</a:t>
            </a:r>
            <a:r>
              <a:rPr lang="fr-FR" sz="1400" dirty="0"/>
              <a:t>: Données administratives</a:t>
            </a:r>
            <a:endParaRPr lang="en-US" sz="1400" dirty="0"/>
          </a:p>
        </p:txBody>
      </p:sp>
      <p:pic>
        <p:nvPicPr>
          <p:cNvPr id="3" name="Picture 7" descr="A screenshot of a video game&#10;&#10;Description automatically generated">
            <a:extLst>
              <a:ext uri="{FF2B5EF4-FFF2-40B4-BE49-F238E27FC236}">
                <a16:creationId xmlns:a16="http://schemas.microsoft.com/office/drawing/2014/main" id="{9BB504E5-AD52-A1EF-383D-CD9A1650EF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" y="795454"/>
            <a:ext cx="5302684" cy="5926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B7DDC6-76A6-A53F-559E-BF0B9A848FAC}"/>
              </a:ext>
            </a:extLst>
          </p:cNvPr>
          <p:cNvSpPr txBox="1"/>
          <p:nvPr/>
        </p:nvSpPr>
        <p:spPr>
          <a:xfrm>
            <a:off x="3581401" y="3092605"/>
            <a:ext cx="221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Zéro-dose</a:t>
            </a:r>
            <a:endParaRPr lang="en-US" dirty="0"/>
          </a:p>
        </p:txBody>
      </p:sp>
      <p:pic>
        <p:nvPicPr>
          <p:cNvPr id="6" name="Picture 3" descr="A screenshot of a video game&#10;&#10;Description automatically generated">
            <a:extLst>
              <a:ext uri="{FF2B5EF4-FFF2-40B4-BE49-F238E27FC236}">
                <a16:creationId xmlns:a16="http://schemas.microsoft.com/office/drawing/2014/main" id="{553D13F4-5DAE-C62A-0524-22E88A18A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901" y="899532"/>
            <a:ext cx="5397191" cy="52814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AAA9EE-56B3-B63D-929B-6D0F2C466453}"/>
              </a:ext>
            </a:extLst>
          </p:cNvPr>
          <p:cNvSpPr txBox="1"/>
          <p:nvPr/>
        </p:nvSpPr>
        <p:spPr>
          <a:xfrm>
            <a:off x="9597483" y="3429000"/>
            <a:ext cx="2051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Insuffisamment vaccinés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592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DD784-41AC-BFBB-F271-BC45049F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170" y="136525"/>
            <a:ext cx="10374630" cy="677469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dirty="0"/>
              <a:t>Rattrapage des enfants non et insuffisamment vaccinés de janvier à juin 2024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AA408-6E40-8F42-8957-4C66E53F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256F-C989-9D45-9136-B62EA99AC904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BB7CA4-DB33-66FA-6CE1-CE5B5C03A0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13211"/>
              </p:ext>
            </p:extLst>
          </p:nvPr>
        </p:nvGraphicFramePr>
        <p:xfrm>
          <a:off x="1248938" y="967978"/>
          <a:ext cx="10586226" cy="5313872"/>
        </p:xfrm>
        <a:graphic>
          <a:graphicData uri="http://schemas.openxmlformats.org/drawingml/2006/table">
            <a:tbl>
              <a:tblPr firstRow="1" bandRow="1"/>
              <a:tblGrid>
                <a:gridCol w="1512318">
                  <a:extLst>
                    <a:ext uri="{9D8B030D-6E8A-4147-A177-3AD203B41FA5}">
                      <a16:colId xmlns:a16="http://schemas.microsoft.com/office/drawing/2014/main" val="1521373289"/>
                    </a:ext>
                  </a:extLst>
                </a:gridCol>
                <a:gridCol w="1512318">
                  <a:extLst>
                    <a:ext uri="{9D8B030D-6E8A-4147-A177-3AD203B41FA5}">
                      <a16:colId xmlns:a16="http://schemas.microsoft.com/office/drawing/2014/main" val="3561330063"/>
                    </a:ext>
                  </a:extLst>
                </a:gridCol>
                <a:gridCol w="1512318">
                  <a:extLst>
                    <a:ext uri="{9D8B030D-6E8A-4147-A177-3AD203B41FA5}">
                      <a16:colId xmlns:a16="http://schemas.microsoft.com/office/drawing/2014/main" val="2730964883"/>
                    </a:ext>
                  </a:extLst>
                </a:gridCol>
                <a:gridCol w="1512318">
                  <a:extLst>
                    <a:ext uri="{9D8B030D-6E8A-4147-A177-3AD203B41FA5}">
                      <a16:colId xmlns:a16="http://schemas.microsoft.com/office/drawing/2014/main" val="3564025601"/>
                    </a:ext>
                  </a:extLst>
                </a:gridCol>
                <a:gridCol w="1512318">
                  <a:extLst>
                    <a:ext uri="{9D8B030D-6E8A-4147-A177-3AD203B41FA5}">
                      <a16:colId xmlns:a16="http://schemas.microsoft.com/office/drawing/2014/main" val="2809719650"/>
                    </a:ext>
                  </a:extLst>
                </a:gridCol>
                <a:gridCol w="1512318">
                  <a:extLst>
                    <a:ext uri="{9D8B030D-6E8A-4147-A177-3AD203B41FA5}">
                      <a16:colId xmlns:a16="http://schemas.microsoft.com/office/drawing/2014/main" val="2645101271"/>
                    </a:ext>
                  </a:extLst>
                </a:gridCol>
                <a:gridCol w="1512318">
                  <a:extLst>
                    <a:ext uri="{9D8B030D-6E8A-4147-A177-3AD203B41FA5}">
                      <a16:colId xmlns:a16="http://schemas.microsoft.com/office/drawing/2014/main" val="3262904743"/>
                    </a:ext>
                  </a:extLst>
                </a:gridCol>
              </a:tblGrid>
              <a:tr h="106277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Pays</a:t>
                      </a:r>
                      <a:endParaRPr lang="en-US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# </a:t>
                      </a:r>
                      <a:r>
                        <a:rPr lang="fr-FR" sz="1400" b="1" dirty="0" err="1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Zero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dose en 2023</a:t>
                      </a:r>
                      <a:endParaRPr lang="en-US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# vaccines par Penta1 chez les 12 mois+</a:t>
                      </a:r>
                      <a:endParaRPr lang="en-US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% vaccines par Penta1 chez les 12 mois+</a:t>
                      </a:r>
                      <a:endParaRPr lang="en-US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# Non vaccin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é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 par VAR en 2023</a:t>
                      </a:r>
                      <a:endParaRPr lang="en-US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# vaccines par MCV1 chez les 12 mois+</a:t>
                      </a:r>
                      <a:endParaRPr lang="en-US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% vaccines par VAR1 chez les 12 mois+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539133"/>
                  </a:ext>
                </a:extLst>
              </a:tr>
              <a:tr h="35425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Angola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87 703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128 574</a:t>
                      </a:r>
                      <a:endParaRPr lang="en-US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30 330</a:t>
                      </a:r>
                      <a:endParaRPr lang="en-US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23.6</a:t>
                      </a:r>
                      <a:endParaRPr lang="en-US" sz="2800" dirty="0"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2197692"/>
                  </a:ext>
                </a:extLst>
              </a:tr>
              <a:tr h="35425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Burundi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35 668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33 899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745361"/>
                  </a:ext>
                </a:extLst>
              </a:tr>
              <a:tr h="35425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Congo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27 313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33 308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764079"/>
                  </a:ext>
                </a:extLst>
              </a:tr>
              <a:tr h="35425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Gabon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13 984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14 125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329</a:t>
                      </a:r>
                      <a:endParaRPr lang="en-US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177944"/>
                  </a:ext>
                </a:extLst>
              </a:tr>
              <a:tr h="70851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Guin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é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 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É</a:t>
                      </a: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quatoriale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837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164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19.6</a:t>
                      </a:r>
                      <a:endParaRPr lang="en-US" sz="2800" dirty="0"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1 788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415</a:t>
                      </a:r>
                      <a:endParaRPr lang="en-US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23.2</a:t>
                      </a:r>
                      <a:endParaRPr lang="en-US" sz="2800" dirty="0"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53588"/>
                  </a:ext>
                </a:extLst>
              </a:tr>
              <a:tr h="35425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RCA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3 055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8 419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80734"/>
                  </a:ext>
                </a:extLst>
              </a:tr>
              <a:tr h="35425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RDC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367 017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37 140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10.1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455 994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65 603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14.4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77105"/>
                  </a:ext>
                </a:extLst>
              </a:tr>
              <a:tr h="35425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STP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572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336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endParaRPr lang="en-US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307795"/>
                  </a:ext>
                </a:extLst>
              </a:tr>
              <a:tr h="35425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Tchad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20 025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4 826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24.1</a:t>
                      </a:r>
                      <a:endParaRPr lang="en-US" sz="2800" dirty="0"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43 837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14 852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33.9</a:t>
                      </a:r>
                      <a:endParaRPr lang="en-US" sz="2800" dirty="0">
                        <a:effectLst/>
                        <a:highlight>
                          <a:srgbClr val="FFFF00"/>
                        </a:highlight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161853"/>
                  </a:ext>
                </a:extLst>
              </a:tr>
              <a:tr h="35425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Cameroun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60 250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2 164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92 491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5 017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5.4</a:t>
                      </a:r>
                      <a:endParaRPr lang="en-US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052141"/>
                  </a:ext>
                </a:extLst>
              </a:tr>
              <a:tr h="354258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Afrique centrale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616 424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44 300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7.2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812 771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116 546</a:t>
                      </a:r>
                      <a:endParaRPr lang="en-US" sz="28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Spline Sans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14.3</a:t>
                      </a:r>
                      <a:endParaRPr lang="en-US" sz="28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686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514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D55A5FB-6592-89F3-E487-570F032C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21062"/>
          </a:xfrm>
        </p:spPr>
        <p:txBody>
          <a:bodyPr/>
          <a:lstStyle/>
          <a:p>
            <a:pPr algn="ctr"/>
            <a:r>
              <a:rPr lang="en-US" dirty="0"/>
              <a:t>Etat de </a:t>
            </a:r>
            <a:r>
              <a:rPr lang="en-US" dirty="0" err="1"/>
              <a:t>préparation</a:t>
            </a:r>
            <a:r>
              <a:rPr lang="en-US" dirty="0"/>
              <a:t> du BCU par pays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AA408-6E40-8F42-8957-4C66E53F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D4E256F-C989-9D45-9136-B62EA99AC904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F1158B5-FFCE-E654-8724-0F6F8445A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784349"/>
              </p:ext>
            </p:extLst>
          </p:nvPr>
        </p:nvGraphicFramePr>
        <p:xfrm>
          <a:off x="1062990" y="914400"/>
          <a:ext cx="10832599" cy="5554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886">
                  <a:extLst>
                    <a:ext uri="{9D8B030D-6E8A-4147-A177-3AD203B41FA5}">
                      <a16:colId xmlns:a16="http://schemas.microsoft.com/office/drawing/2014/main" val="401253758"/>
                    </a:ext>
                  </a:extLst>
                </a:gridCol>
                <a:gridCol w="1820701">
                  <a:extLst>
                    <a:ext uri="{9D8B030D-6E8A-4147-A177-3AD203B41FA5}">
                      <a16:colId xmlns:a16="http://schemas.microsoft.com/office/drawing/2014/main" val="1535396311"/>
                    </a:ext>
                  </a:extLst>
                </a:gridCol>
                <a:gridCol w="1297774">
                  <a:extLst>
                    <a:ext uri="{9D8B030D-6E8A-4147-A177-3AD203B41FA5}">
                      <a16:colId xmlns:a16="http://schemas.microsoft.com/office/drawing/2014/main" val="1852680084"/>
                    </a:ext>
                  </a:extLst>
                </a:gridCol>
                <a:gridCol w="1297774">
                  <a:extLst>
                    <a:ext uri="{9D8B030D-6E8A-4147-A177-3AD203B41FA5}">
                      <a16:colId xmlns:a16="http://schemas.microsoft.com/office/drawing/2014/main" val="2758627111"/>
                    </a:ext>
                  </a:extLst>
                </a:gridCol>
                <a:gridCol w="1236704">
                  <a:extLst>
                    <a:ext uri="{9D8B030D-6E8A-4147-A177-3AD203B41FA5}">
                      <a16:colId xmlns:a16="http://schemas.microsoft.com/office/drawing/2014/main" val="1139947820"/>
                    </a:ext>
                  </a:extLst>
                </a:gridCol>
                <a:gridCol w="1221433">
                  <a:extLst>
                    <a:ext uri="{9D8B030D-6E8A-4147-A177-3AD203B41FA5}">
                      <a16:colId xmlns:a16="http://schemas.microsoft.com/office/drawing/2014/main" val="1843459174"/>
                    </a:ext>
                  </a:extLst>
                </a:gridCol>
                <a:gridCol w="1225252">
                  <a:extLst>
                    <a:ext uri="{9D8B030D-6E8A-4147-A177-3AD203B41FA5}">
                      <a16:colId xmlns:a16="http://schemas.microsoft.com/office/drawing/2014/main" val="3404569042"/>
                    </a:ext>
                  </a:extLst>
                </a:gridCol>
                <a:gridCol w="916075">
                  <a:extLst>
                    <a:ext uri="{9D8B030D-6E8A-4147-A177-3AD203B41FA5}">
                      <a16:colId xmlns:a16="http://schemas.microsoft.com/office/drawing/2014/main" val="1613959235"/>
                    </a:ext>
                  </a:extLst>
                </a:gridCol>
              </a:tblGrid>
              <a:tr h="422284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Source des données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 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BURUNDI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RCA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CAMEROUN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RDC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TCHAD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ANGOLA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extLst>
                  <a:ext uri="{0D108BD9-81ED-4DB2-BD59-A6C34878D82A}">
                    <a16:rowId xmlns:a16="http://schemas.microsoft.com/office/drawing/2014/main" val="3873990512"/>
                  </a:ext>
                </a:extLst>
              </a:tr>
              <a:tr h="854386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err="1">
                          <a:effectLst/>
                        </a:rPr>
                        <a:t>eJRF</a:t>
                      </a:r>
                      <a:r>
                        <a:rPr lang="en-US" sz="1400" u="none" strike="noStrike" dirty="0">
                          <a:effectLst/>
                        </a:rPr>
                        <a:t> data  (2023)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</a:rPr>
                        <a:t>Le système d'enregistrement montre la saisie des données, au niveau national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Non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err="1">
                          <a:effectLst/>
                        </a:rPr>
                        <a:t>Oui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Oui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Oui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Oui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Oui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extLst>
                  <a:ext uri="{0D108BD9-81ED-4DB2-BD59-A6C34878D82A}">
                    <a16:rowId xmlns:a16="http://schemas.microsoft.com/office/drawing/2014/main" val="4144781476"/>
                  </a:ext>
                </a:extLst>
              </a:tr>
              <a:tr h="844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</a:rPr>
                        <a:t>Calendrier de rattrapage pour les vaccinations interrompu ou retardé ?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Non 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err="1">
                          <a:effectLst/>
                        </a:rPr>
                        <a:t>Oui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err="1">
                          <a:effectLst/>
                        </a:rPr>
                        <a:t>Oui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Oui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Oui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Oui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extLst>
                  <a:ext uri="{0D108BD9-81ED-4DB2-BD59-A6C34878D82A}">
                    <a16:rowId xmlns:a16="http://schemas.microsoft.com/office/drawing/2014/main" val="4211146048"/>
                  </a:ext>
                </a:extLst>
              </a:tr>
              <a:tr h="844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</a:rPr>
                        <a:t>Stratégie de rattrapage vaccinal dans la politique nationale de vaccination ?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Oui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Oui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err="1">
                          <a:effectLst/>
                        </a:rPr>
                        <a:t>Oui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Oui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Oui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Oui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extLst>
                  <a:ext uri="{0D108BD9-81ED-4DB2-BD59-A6C34878D82A}">
                    <a16:rowId xmlns:a16="http://schemas.microsoft.com/office/drawing/2014/main" val="1247030272"/>
                  </a:ext>
                </a:extLst>
              </a:tr>
              <a:tr h="389378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eJRF, BCU plans, RWG, country comm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Politique de rattrapage vaccinal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Oui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&lt; 24 mois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Oui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En </a:t>
                      </a:r>
                      <a:r>
                        <a:rPr lang="en-US" sz="1600" u="none" strike="noStrike" dirty="0" err="1">
                          <a:effectLst/>
                        </a:rPr>
                        <a:t>cours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&lt; 24 mois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TBC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extLst>
                  <a:ext uri="{0D108BD9-81ED-4DB2-BD59-A6C34878D82A}">
                    <a16:rowId xmlns:a16="http://schemas.microsoft.com/office/drawing/2014/main" val="3382255402"/>
                  </a:ext>
                </a:extLst>
              </a:tr>
              <a:tr h="844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</a:rPr>
                        <a:t>Augmentation de la tranche d'âge de la vaccination de rattrapage à au moins 5 ans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Oui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Non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Oui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En </a:t>
                      </a:r>
                      <a:r>
                        <a:rPr lang="en-US" sz="1600" u="none" strike="noStrike" dirty="0" err="1">
                          <a:effectLst/>
                        </a:rPr>
                        <a:t>cours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En </a:t>
                      </a:r>
                      <a:r>
                        <a:rPr lang="en-US" sz="1600" u="none" strike="noStrike" dirty="0" err="1">
                          <a:effectLst/>
                        </a:rPr>
                        <a:t>cours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TBC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extLst>
                  <a:ext uri="{0D108BD9-81ED-4DB2-BD59-A6C34878D82A}">
                    <a16:rowId xmlns:a16="http://schemas.microsoft.com/office/drawing/2014/main" val="1101006079"/>
                  </a:ext>
                </a:extLst>
              </a:tr>
              <a:tr h="6776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</a:rPr>
                        <a:t>Calendrier de rattrapage vaccinal en cas de retard de vaccination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TBC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&lt; 24 mois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Oui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En cours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Non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TBC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extLst>
                  <a:ext uri="{0D108BD9-81ED-4DB2-BD59-A6C34878D82A}">
                    <a16:rowId xmlns:a16="http://schemas.microsoft.com/office/drawing/2014/main" val="2489045929"/>
                  </a:ext>
                </a:extLst>
              </a:tr>
              <a:tr h="6776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200" u="none" strike="noStrike">
                          <a:effectLst/>
                        </a:rPr>
                        <a:t>Des activités de rattrapage sont prévues au moins à 5 ans</a:t>
                      </a:r>
                      <a:endParaRPr lang="fr-F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Oui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Oui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Oui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Oui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err="1">
                          <a:effectLst/>
                        </a:rPr>
                        <a:t>Oui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err="1">
                          <a:effectLst/>
                        </a:rPr>
                        <a:t>Oui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756" marR="7756" marT="7756" marB="0" anchor="ctr"/>
                </a:tc>
                <a:extLst>
                  <a:ext uri="{0D108BD9-81ED-4DB2-BD59-A6C34878D82A}">
                    <a16:rowId xmlns:a16="http://schemas.microsoft.com/office/drawing/2014/main" val="3510831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6733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DD784-41AC-BFBB-F271-BC45049F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46"/>
            <a:ext cx="10374630" cy="677469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STATUT DES VACCINS PAR PAYS AU 24/07/2024 </a:t>
            </a:r>
            <a:r>
              <a:rPr lang="fr-FR" sz="2400" i="1" dirty="0">
                <a:solidFill>
                  <a:srgbClr val="FF0000"/>
                </a:solidFill>
              </a:rPr>
              <a:t>(1/2)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AA408-6E40-8F42-8957-4C66E53F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256F-C989-9D45-9136-B62EA99AC904}" type="slidenum">
              <a:rPr lang="en-GB" smtClean="0"/>
              <a:pPr/>
              <a:t>6</a:t>
            </a:fld>
            <a:endParaRPr lang="en-GB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92BD9EC-C084-86B4-CFF4-527206AFF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006892"/>
              </p:ext>
            </p:extLst>
          </p:nvPr>
        </p:nvGraphicFramePr>
        <p:xfrm>
          <a:off x="1325119" y="653031"/>
          <a:ext cx="10249156" cy="5703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6977">
                  <a:extLst>
                    <a:ext uri="{9D8B030D-6E8A-4147-A177-3AD203B41FA5}">
                      <a16:colId xmlns:a16="http://schemas.microsoft.com/office/drawing/2014/main" val="2907296590"/>
                    </a:ext>
                  </a:extLst>
                </a:gridCol>
                <a:gridCol w="1076446">
                  <a:extLst>
                    <a:ext uri="{9D8B030D-6E8A-4147-A177-3AD203B41FA5}">
                      <a16:colId xmlns:a16="http://schemas.microsoft.com/office/drawing/2014/main" val="1014487054"/>
                    </a:ext>
                  </a:extLst>
                </a:gridCol>
                <a:gridCol w="1145893">
                  <a:extLst>
                    <a:ext uri="{9D8B030D-6E8A-4147-A177-3AD203B41FA5}">
                      <a16:colId xmlns:a16="http://schemas.microsoft.com/office/drawing/2014/main" val="3812581426"/>
                    </a:ext>
                  </a:extLst>
                </a:gridCol>
                <a:gridCol w="1099595">
                  <a:extLst>
                    <a:ext uri="{9D8B030D-6E8A-4147-A177-3AD203B41FA5}">
                      <a16:colId xmlns:a16="http://schemas.microsoft.com/office/drawing/2014/main" val="625449198"/>
                    </a:ext>
                  </a:extLst>
                </a:gridCol>
                <a:gridCol w="1145894">
                  <a:extLst>
                    <a:ext uri="{9D8B030D-6E8A-4147-A177-3AD203B41FA5}">
                      <a16:colId xmlns:a16="http://schemas.microsoft.com/office/drawing/2014/main" val="1207050180"/>
                    </a:ext>
                  </a:extLst>
                </a:gridCol>
                <a:gridCol w="902825">
                  <a:extLst>
                    <a:ext uri="{9D8B030D-6E8A-4147-A177-3AD203B41FA5}">
                      <a16:colId xmlns:a16="http://schemas.microsoft.com/office/drawing/2014/main" val="635263104"/>
                    </a:ext>
                  </a:extLst>
                </a:gridCol>
                <a:gridCol w="844952">
                  <a:extLst>
                    <a:ext uri="{9D8B030D-6E8A-4147-A177-3AD203B41FA5}">
                      <a16:colId xmlns:a16="http://schemas.microsoft.com/office/drawing/2014/main" val="702739923"/>
                    </a:ext>
                  </a:extLst>
                </a:gridCol>
                <a:gridCol w="1099185">
                  <a:extLst>
                    <a:ext uri="{9D8B030D-6E8A-4147-A177-3AD203B41FA5}">
                      <a16:colId xmlns:a16="http://schemas.microsoft.com/office/drawing/2014/main" val="3013135632"/>
                    </a:ext>
                  </a:extLst>
                </a:gridCol>
                <a:gridCol w="1377389">
                  <a:extLst>
                    <a:ext uri="{9D8B030D-6E8A-4147-A177-3AD203B41FA5}">
                      <a16:colId xmlns:a16="http://schemas.microsoft.com/office/drawing/2014/main" val="2295069405"/>
                    </a:ext>
                  </a:extLst>
                </a:gridCol>
              </a:tblGrid>
              <a:tr h="821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00" dirty="0">
                          <a:effectLst/>
                        </a:rPr>
                        <a:t> </a:t>
                      </a:r>
                      <a:endParaRPr lang="fr-FR" sz="28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86B0D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100" dirty="0" err="1">
                          <a:effectLst/>
                        </a:rPr>
                        <a:t>VPOb</a:t>
                      </a:r>
                      <a:endParaRPr lang="fr-FR" sz="28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6B0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100" dirty="0">
                          <a:effectLst/>
                        </a:rPr>
                        <a:t>Pentavalent</a:t>
                      </a:r>
                      <a:endParaRPr lang="fr-FR" sz="28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6B0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100" dirty="0">
                          <a:effectLst/>
                        </a:rPr>
                        <a:t>Rota</a:t>
                      </a:r>
                      <a:endParaRPr lang="fr-FR" sz="28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6B0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100" dirty="0">
                          <a:effectLst/>
                        </a:rPr>
                        <a:t>VPI</a:t>
                      </a:r>
                      <a:endParaRPr lang="fr-FR" sz="28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6B0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657483"/>
                  </a:ext>
                </a:extLst>
              </a:tr>
              <a:tr h="843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00" dirty="0">
                          <a:effectLst/>
                        </a:rPr>
                        <a:t> </a:t>
                      </a:r>
                      <a:endParaRPr lang="fr-FR" sz="28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86B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Livré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Reste à livrer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Livré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Reste à livrer 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Livré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Reste à livrer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Livré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Reste à livrer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8071271"/>
                  </a:ext>
                </a:extLst>
              </a:tr>
              <a:tr h="753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100" dirty="0">
                          <a:effectLst/>
                        </a:rPr>
                        <a:t>BURUNDI</a:t>
                      </a:r>
                      <a:endParaRPr lang="fr-FR" sz="28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6B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169 321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0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516 731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 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4503306"/>
                  </a:ext>
                </a:extLst>
              </a:tr>
              <a:tr h="753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00" dirty="0">
                          <a:effectLst/>
                        </a:rPr>
                        <a:t>CAMEROUN</a:t>
                      </a:r>
                      <a:endParaRPr lang="fr-FR" sz="28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6B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0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611 213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999 000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0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387 610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0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532 000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0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5464736"/>
                  </a:ext>
                </a:extLst>
              </a:tr>
              <a:tr h="843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100" dirty="0">
                          <a:effectLst/>
                        </a:rPr>
                        <a:t>RCA</a:t>
                      </a:r>
                      <a:endParaRPr lang="fr-FR" sz="28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6B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1 318 500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0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364 000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574331"/>
                  </a:ext>
                </a:extLst>
              </a:tr>
              <a:tr h="843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100" dirty="0">
                          <a:effectLst/>
                        </a:rPr>
                        <a:t>RD CONGO</a:t>
                      </a:r>
                      <a:endParaRPr lang="fr-FR" sz="28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6B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3 000 000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974 084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2 428 534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0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3118900"/>
                  </a:ext>
                </a:extLst>
              </a:tr>
              <a:tr h="843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100" dirty="0">
                          <a:effectLst/>
                        </a:rPr>
                        <a:t>TCHAD</a:t>
                      </a:r>
                      <a:endParaRPr lang="fr-FR" sz="28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6B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0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2 241 194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838 600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0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1589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06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DD784-41AC-BFBB-F271-BC45049F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46"/>
            <a:ext cx="10374630" cy="677469"/>
          </a:xfrm>
        </p:spPr>
        <p:txBody>
          <a:bodyPr>
            <a:normAutofit/>
          </a:bodyPr>
          <a:lstStyle/>
          <a:p>
            <a:pPr algn="ctr"/>
            <a:r>
              <a:rPr lang="fr-FR" sz="2400" dirty="0"/>
              <a:t>STATUT DES VACCINS PAR PAYS AU 24/07/2024 </a:t>
            </a:r>
            <a:r>
              <a:rPr lang="fr-FR" sz="2400" i="1" dirty="0">
                <a:solidFill>
                  <a:srgbClr val="FF0000"/>
                </a:solidFill>
              </a:rPr>
              <a:t>(2/2)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AA408-6E40-8F42-8957-4C66E53F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256F-C989-9D45-9136-B62EA99AC904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A92BD9EC-C084-86B4-CFF4-527206AFF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529597"/>
              </p:ext>
            </p:extLst>
          </p:nvPr>
        </p:nvGraphicFramePr>
        <p:xfrm>
          <a:off x="1156804" y="844382"/>
          <a:ext cx="11155245" cy="5694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0377">
                  <a:extLst>
                    <a:ext uri="{9D8B030D-6E8A-4147-A177-3AD203B41FA5}">
                      <a16:colId xmlns:a16="http://schemas.microsoft.com/office/drawing/2014/main" val="2907296590"/>
                    </a:ext>
                  </a:extLst>
                </a:gridCol>
                <a:gridCol w="945964">
                  <a:extLst>
                    <a:ext uri="{9D8B030D-6E8A-4147-A177-3AD203B41FA5}">
                      <a16:colId xmlns:a16="http://schemas.microsoft.com/office/drawing/2014/main" val="645087848"/>
                    </a:ext>
                  </a:extLst>
                </a:gridCol>
                <a:gridCol w="1003880">
                  <a:extLst>
                    <a:ext uri="{9D8B030D-6E8A-4147-A177-3AD203B41FA5}">
                      <a16:colId xmlns:a16="http://schemas.microsoft.com/office/drawing/2014/main" val="3440678421"/>
                    </a:ext>
                  </a:extLst>
                </a:gridCol>
                <a:gridCol w="1061797">
                  <a:extLst>
                    <a:ext uri="{9D8B030D-6E8A-4147-A177-3AD203B41FA5}">
                      <a16:colId xmlns:a16="http://schemas.microsoft.com/office/drawing/2014/main" val="3974778366"/>
                    </a:ext>
                  </a:extLst>
                </a:gridCol>
                <a:gridCol w="1274154">
                  <a:extLst>
                    <a:ext uri="{9D8B030D-6E8A-4147-A177-3AD203B41FA5}">
                      <a16:colId xmlns:a16="http://schemas.microsoft.com/office/drawing/2014/main" val="3277084596"/>
                    </a:ext>
                  </a:extLst>
                </a:gridCol>
                <a:gridCol w="1216240">
                  <a:extLst>
                    <a:ext uri="{9D8B030D-6E8A-4147-A177-3AD203B41FA5}">
                      <a16:colId xmlns:a16="http://schemas.microsoft.com/office/drawing/2014/main" val="2427540776"/>
                    </a:ext>
                  </a:extLst>
                </a:gridCol>
                <a:gridCol w="1384046">
                  <a:extLst>
                    <a:ext uri="{9D8B030D-6E8A-4147-A177-3AD203B41FA5}">
                      <a16:colId xmlns:a16="http://schemas.microsoft.com/office/drawing/2014/main" val="2999440821"/>
                    </a:ext>
                  </a:extLst>
                </a:gridCol>
                <a:gridCol w="855474">
                  <a:extLst>
                    <a:ext uri="{9D8B030D-6E8A-4147-A177-3AD203B41FA5}">
                      <a16:colId xmlns:a16="http://schemas.microsoft.com/office/drawing/2014/main" val="2515404119"/>
                    </a:ext>
                  </a:extLst>
                </a:gridCol>
                <a:gridCol w="1463313">
                  <a:extLst>
                    <a:ext uri="{9D8B030D-6E8A-4147-A177-3AD203B41FA5}">
                      <a16:colId xmlns:a16="http://schemas.microsoft.com/office/drawing/2014/main" val="2746550611"/>
                    </a:ext>
                  </a:extLst>
                </a:gridCol>
              </a:tblGrid>
              <a:tr h="8201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00" dirty="0">
                          <a:effectLst/>
                        </a:rPr>
                        <a:t> </a:t>
                      </a:r>
                      <a:endParaRPr lang="fr-FR" sz="2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86B0D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100" dirty="0">
                          <a:effectLst/>
                        </a:rPr>
                        <a:t>PCV13</a:t>
                      </a:r>
                      <a:endParaRPr lang="fr-FR" sz="28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6B0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100" dirty="0">
                          <a:effectLst/>
                        </a:rPr>
                        <a:t>VAR</a:t>
                      </a:r>
                      <a:endParaRPr lang="fr-FR" sz="28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6B0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100" dirty="0">
                          <a:effectLst/>
                        </a:rPr>
                        <a:t>YF</a:t>
                      </a:r>
                      <a:endParaRPr lang="fr-FR" sz="28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6B0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100" dirty="0">
                          <a:effectLst/>
                        </a:rPr>
                        <a:t>Men A</a:t>
                      </a:r>
                      <a:endParaRPr lang="fr-FR" sz="28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6B0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7657483"/>
                  </a:ext>
                </a:extLst>
              </a:tr>
              <a:tr h="842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000" kern="100" dirty="0">
                          <a:effectLst/>
                        </a:rPr>
                        <a:t> </a:t>
                      </a:r>
                      <a:endParaRPr lang="fr-FR" sz="20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86B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Livré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Reste à livrer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Livré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Reste à livrer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Livré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Reste à livrer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Livré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Reste à livrer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98071271"/>
                  </a:ext>
                </a:extLst>
              </a:tr>
              <a:tr h="751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00" dirty="0">
                          <a:effectLst/>
                        </a:rPr>
                        <a:t>BURUNDI</a:t>
                      </a:r>
                      <a:endParaRPr lang="fr-FR" sz="32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6B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0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169 314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 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103 973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 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4503306"/>
                  </a:ext>
                </a:extLst>
              </a:tr>
              <a:tr h="751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400" kern="100" dirty="0">
                          <a:effectLst/>
                        </a:rPr>
                        <a:t>CAMEROUN</a:t>
                      </a:r>
                      <a:endParaRPr lang="fr-FR" sz="32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6B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367 600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0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660 500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0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475 700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0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 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 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5464736"/>
                  </a:ext>
                </a:extLst>
              </a:tr>
              <a:tr h="842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00" dirty="0">
                          <a:effectLst/>
                        </a:rPr>
                        <a:t>RCA</a:t>
                      </a:r>
                      <a:endParaRPr lang="fr-FR" sz="32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6B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343 400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325 300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 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363 500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574331"/>
                  </a:ext>
                </a:extLst>
              </a:tr>
              <a:tr h="842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00" dirty="0">
                          <a:effectLst/>
                        </a:rPr>
                        <a:t>RD CONGO</a:t>
                      </a:r>
                      <a:endParaRPr lang="fr-FR" sz="32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6B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0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1 890 000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 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 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3118900"/>
                  </a:ext>
                </a:extLst>
              </a:tr>
              <a:tr h="842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2800" kern="100" dirty="0">
                          <a:effectLst/>
                        </a:rPr>
                        <a:t>TCHAD</a:t>
                      </a:r>
                      <a:endParaRPr lang="fr-FR" sz="32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86B0D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 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1 297 000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0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 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>
                          <a:effectLst/>
                        </a:rPr>
                        <a:t>0</a:t>
                      </a:r>
                      <a:endParaRPr lang="fr-FR" sz="4400" kern="10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effectLst/>
                        </a:rPr>
                        <a:t>815 000</a:t>
                      </a:r>
                      <a:endParaRPr lang="fr-FR" sz="4400" kern="100" dirty="0">
                        <a:effectLst/>
                        <a:latin typeface="Aptos" panose="020B00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1589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767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22CB4A-37AF-D95C-F6E9-C313189EF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654" y="0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Situation de </a:t>
            </a:r>
            <a:r>
              <a:rPr lang="en-GB" sz="4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l’Angola</a:t>
            </a:r>
            <a:endParaRPr lang="en-US" sz="4000" dirty="0">
              <a:solidFill>
                <a:schemeClr val="tx1"/>
              </a:solidFill>
            </a:endParaRP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584A25A0-77A3-8C3B-4619-639B4BAA7D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68029"/>
              </p:ext>
            </p:extLst>
          </p:nvPr>
        </p:nvGraphicFramePr>
        <p:xfrm>
          <a:off x="844654" y="877730"/>
          <a:ext cx="10927829" cy="5908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8834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DD784-41AC-BFBB-F271-BC45049F7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946"/>
            <a:ext cx="10972242" cy="992802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RECOMMANDATIONS</a:t>
            </a:r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AA408-6E40-8F42-8957-4C66E53FC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256F-C989-9D45-9136-B62EA99AC90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29C9B5-AD6B-0FF3-A737-201692CCD704}"/>
              </a:ext>
            </a:extLst>
          </p:cNvPr>
          <p:cNvSpPr/>
          <p:nvPr/>
        </p:nvSpPr>
        <p:spPr>
          <a:xfrm>
            <a:off x="951571" y="823605"/>
            <a:ext cx="10972242" cy="54486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1800" b="1" kern="100" dirty="0">
                <a:effectLst/>
                <a:latin typeface="Roboted"/>
                <a:ea typeface="DengXian" panose="02010600030101010101" pitchFamily="2" charset="-122"/>
                <a:cs typeface="Arial" panose="020B0604020202020204" pitchFamily="34" charset="0"/>
              </a:rPr>
              <a:t>1) Accélérer la mise en œuvre des plans de rattrapage approuvés (BUR, CAM, RCA, RDC, TCD)</a:t>
            </a:r>
          </a:p>
          <a:p>
            <a:pPr algn="ctr"/>
            <a:endParaRPr lang="fr-FR" sz="1800" b="1" kern="100" dirty="0">
              <a:effectLst/>
              <a:latin typeface="Roboted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800" kern="100" dirty="0">
                <a:latin typeface="Roboted"/>
                <a:ea typeface="DengXian" panose="02010600030101010101" pitchFamily="2" charset="-122"/>
                <a:cs typeface="Arial" panose="020B0604020202020204" pitchFamily="34" charset="0"/>
              </a:rPr>
              <a:t>Révision formelle de la politique du PEV afin de prendre en compte les enfants de 2-5 ans.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800" kern="100" dirty="0">
                <a:effectLst/>
                <a:latin typeface="Roboted"/>
                <a:ea typeface="DengXian" panose="02010600030101010101" pitchFamily="2" charset="-122"/>
                <a:cs typeface="Arial" panose="020B0604020202020204" pitchFamily="34" charset="0"/>
              </a:rPr>
              <a:t>Développer une feuille de route pour la mise en œuvre du Grand rattrapage.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fr-FR" sz="1800" kern="100" dirty="0">
                <a:latin typeface="Roboted"/>
                <a:ea typeface="DengXian" panose="02010600030101010101" pitchFamily="2" charset="-122"/>
                <a:cs typeface="Arial" panose="020B0604020202020204" pitchFamily="34" charset="0"/>
              </a:rPr>
              <a:t>Mettre en place un mécanisme d’identification et de suivi de la vaccination des  enfants ZD  et insuffisamment vaccinés.</a:t>
            </a:r>
          </a:p>
          <a:p>
            <a:endParaRPr lang="fr-FR" sz="1800" kern="100" dirty="0">
              <a:latin typeface="Roboted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fr-FR" sz="1800" b="1" kern="100" dirty="0">
                <a:latin typeface="Roboted"/>
                <a:ea typeface="DengXian" panose="02010600030101010101" pitchFamily="2" charset="-122"/>
                <a:cs typeface="Arial" panose="020B0604020202020204" pitchFamily="34" charset="0"/>
              </a:rPr>
              <a:t>2) Intégrer les stratégies de rattrapage vaccinal systématique dans les plans stratégiques (SNV) et opérationnels</a:t>
            </a:r>
          </a:p>
          <a:p>
            <a:endParaRPr lang="fr-FR" kern="100" dirty="0">
              <a:latin typeface="Roboted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r>
              <a:rPr lang="fr-FR" sz="1800" b="1" kern="100" dirty="0">
                <a:latin typeface="Roboted"/>
                <a:ea typeface="DengXian" panose="02010600030101010101" pitchFamily="2" charset="-122"/>
                <a:cs typeface="Arial" panose="020B0604020202020204" pitchFamily="34" charset="0"/>
              </a:rPr>
              <a:t>3) Assister l’Angola à mettre en place un mécanisme de mobilisation locale des ressources pour le financement du BCU.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6561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93c628-f351-476b-bac4-4ac2b9a0ab84" xsi:nil="true"/>
    <lcf76f155ced4ddcb4097134ff3c332f xmlns="9538e8e8-37da-4099-8b53-4520a2e56b4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4B5CC9EDF221409618B2DF695DB40D" ma:contentTypeVersion="18" ma:contentTypeDescription="Create a new document." ma:contentTypeScope="" ma:versionID="30f1c54b7ce6f8c87a0b9d34cb992982">
  <xsd:schema xmlns:xsd="http://www.w3.org/2001/XMLSchema" xmlns:xs="http://www.w3.org/2001/XMLSchema" xmlns:p="http://schemas.microsoft.com/office/2006/metadata/properties" xmlns:ns2="9538e8e8-37da-4099-8b53-4520a2e56b40" xmlns:ns3="9293c628-f351-476b-bac4-4ac2b9a0ab84" targetNamespace="http://schemas.microsoft.com/office/2006/metadata/properties" ma:root="true" ma:fieldsID="2aa6c65805fe350010fa4cf46e56e689" ns2:_="" ns3:_="">
    <xsd:import namespace="9538e8e8-37da-4099-8b53-4520a2e56b40"/>
    <xsd:import namespace="9293c628-f351-476b-bac4-4ac2b9a0ab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8e8e8-37da-4099-8b53-4520a2e56b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3c628-f351-476b-bac4-4ac2b9a0ab8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d81e0e0-83b1-40b3-a78c-514a3eb937cf}" ma:internalName="TaxCatchAll" ma:showField="CatchAllData" ma:web="9293c628-f351-476b-bac4-4ac2b9a0ab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FECBF0-5432-434A-86E8-D94E075E4CD9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9538e8e8-37da-4099-8b53-4520a2e56b40"/>
    <ds:schemaRef ds:uri="http://schemas.microsoft.com/office/2006/metadata/properties"/>
    <ds:schemaRef ds:uri="http://schemas.microsoft.com/office/infopath/2007/PartnerControls"/>
    <ds:schemaRef ds:uri="9293c628-f351-476b-bac4-4ac2b9a0ab8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8FD5832-EA3F-4DBF-B55F-9B9689A04895}">
  <ds:schemaRefs>
    <ds:schemaRef ds:uri="9293c628-f351-476b-bac4-4ac2b9a0ab84"/>
    <ds:schemaRef ds:uri="9538e8e8-37da-4099-8b53-4520a2e56b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A74C412-F661-4247-BD0F-D4BB45099B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4384</TotalTime>
  <Words>1007</Words>
  <Application>Microsoft Office PowerPoint</Application>
  <PresentationFormat>Grand écran</PresentationFormat>
  <Paragraphs>391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10</vt:i4>
      </vt:variant>
    </vt:vector>
  </HeadingPairs>
  <TitlesOfParts>
    <vt:vector size="25" baseType="lpstr">
      <vt:lpstr>Roboted</vt:lpstr>
      <vt:lpstr>Spline Sans</vt:lpstr>
      <vt:lpstr>Aptos</vt:lpstr>
      <vt:lpstr>Aptos Display</vt:lpstr>
      <vt:lpstr>Arial</vt:lpstr>
      <vt:lpstr>Arial Black</vt:lpstr>
      <vt:lpstr>Calibri</vt:lpstr>
      <vt:lpstr>Poppins</vt:lpstr>
      <vt:lpstr>Roboto Condensed</vt:lpstr>
      <vt:lpstr>Roboto Medium</vt:lpstr>
      <vt:lpstr>Symbol</vt:lpstr>
      <vt:lpstr>Wingdings</vt:lpstr>
      <vt:lpstr>2_Office Theme</vt:lpstr>
      <vt:lpstr>Office Theme</vt:lpstr>
      <vt:lpstr>Office Theme</vt:lpstr>
      <vt:lpstr>REUNION DES DIRECTEURS DU PROGRAMME ELARGI DE VACCINATION DE L’AFRIQUE CENTRALE, KINSHASA, 2024</vt:lpstr>
      <vt:lpstr>Cumul des enfants zero-doses (ZD) et insuffisamment vaccinés de 2019 à 2023</vt:lpstr>
      <vt:lpstr># ENFANTS ZERO DOSE (ZD) ET INSUFFISAMMENT VACCINES ADDITIONNELS EN AFRIQUE CENTRALE EN 2023</vt:lpstr>
      <vt:lpstr>Rattrapage des enfants non et insuffisamment vaccinés de janvier à juin 2024 </vt:lpstr>
      <vt:lpstr>Etat de préparation du BCU par pays </vt:lpstr>
      <vt:lpstr>STATUT DES VACCINS PAR PAYS AU 24/07/2024 (1/2)</vt:lpstr>
      <vt:lpstr>STATUT DES VACCINS PAR PAYS AU 24/07/2024 (2/2)</vt:lpstr>
      <vt:lpstr>Situation de l’Angola</vt:lpstr>
      <vt:lpstr>RECOMMANDATIONS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Churchill</dc:creator>
  <cp:lastModifiedBy>edie alain kemenang</cp:lastModifiedBy>
  <cp:revision>81</cp:revision>
  <cp:lastPrinted>2021-06-16T07:59:44Z</cp:lastPrinted>
  <dcterms:created xsi:type="dcterms:W3CDTF">2021-01-13T12:09:36Z</dcterms:created>
  <dcterms:modified xsi:type="dcterms:W3CDTF">2024-09-09T05:01:45Z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0x0101005A4B5CC9EDF221409618B2DF695DB40D</vt:lpwstr>
  </property>
  <property fmtid="{D5CDD505-2E9C-101B-9397-08002B2CF9AE}" pid="3" name="MediaServiceImageTags">
    <vt:lpwstr/>
  </property>
</Properties>
</file>